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5" r:id="rId9"/>
    <p:sldId id="290" r:id="rId10"/>
    <p:sldId id="291" r:id="rId11"/>
    <p:sldId id="289" r:id="rId12"/>
    <p:sldId id="294" r:id="rId13"/>
    <p:sldId id="300" r:id="rId14"/>
    <p:sldId id="296" r:id="rId15"/>
    <p:sldId id="303" r:id="rId16"/>
    <p:sldId id="304" r:id="rId17"/>
    <p:sldId id="306" r:id="rId18"/>
    <p:sldId id="307" r:id="rId19"/>
    <p:sldId id="308" r:id="rId20"/>
    <p:sldId id="309" r:id="rId21"/>
    <p:sldId id="317" r:id="rId22"/>
    <p:sldId id="316" r:id="rId23"/>
    <p:sldId id="311" r:id="rId24"/>
    <p:sldId id="312" r:id="rId25"/>
    <p:sldId id="313" r:id="rId26"/>
    <p:sldId id="314" r:id="rId27"/>
    <p:sldId id="315" r:id="rId28"/>
  </p:sldIdLst>
  <p:sldSz cx="12192000" cy="6858000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n" initials="I" lastIdx="4" clrIdx="0">
    <p:extLst>
      <p:ext uri="{19B8F6BF-5375-455C-9EA6-DF929625EA0E}">
        <p15:presenceInfo xmlns:p15="http://schemas.microsoft.com/office/powerpoint/2012/main" userId="Inter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1FC4F-48C4-4F74-9080-5B95CF103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448A7-A47B-43E2-A57C-46CFE1C69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5042D-A289-43A3-AE87-98DB0CBB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AAED5-D2E2-409F-BC01-2C4305F4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F823C-EB19-43D1-8E8F-5CB93FBD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0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5EFB4-315B-49F0-9B6C-2ECE4150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4C2EF8-5085-450F-A21D-69031B2FA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775909-D72B-4F32-848D-C8C9CA11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BB6FD-2597-4246-A7FF-54CEF0C2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C09F5-8ACF-4D4E-8419-C2847E68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2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C1A88F-11B0-4F72-A6A7-0EB407B96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1D332-449C-46A3-8848-0D2784CED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45F8E-AD32-4381-865A-5E80030E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58817-F894-403F-8FA1-A6BEF6C8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FA4342-480A-43D2-BF50-F3543664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6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E7757-D1D3-44D1-8AD0-D24B708D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F3D72-5CAF-4B3C-8836-FAF68106C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97E02-B4A2-4D94-8E06-D179CA7C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85911-70A4-4B3B-95E5-4134CCEB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53DE8-6712-452B-8078-EAEB53D6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5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2A180-EAA3-4AA7-98D7-ED0E1EE0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87BC9-FFFD-408F-99DF-9262A387E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1C918-63D9-460C-8F4B-9567E167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AB6B2-56B1-48BC-AB27-0984B563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F701B-D3D8-48A2-9F55-FDF7C69F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9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B806-00E3-4ED2-9FBB-A95BA82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8FDB2-2410-43F6-BD36-E0913844D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1FB64-71F4-400A-AA0E-AF5BB74A8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B30F0-F819-4158-9AFA-012CE214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C63AD-0F03-4A9E-9666-AFBCAC3E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08ED6-39A4-4A11-8FB6-6F209B6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1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9EDAD-652E-4ACD-8E89-A79BA4C3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B9D688-34DE-421B-901C-AF17E1237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17B16F-8919-406F-9D1F-0554EAA9E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5B29A0-0AD9-4D56-A5B7-DF23F0D90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56D58E-B500-48D2-838C-D7CEB2686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6E6170-8423-4C1A-8452-DA18B9C1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94BB8E-F9EE-4B48-BC78-9A92EDC4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C29372-5F84-4997-B48C-118BBEF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2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DFAA9-3125-4075-882E-754E8930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D3F12B-AA22-465A-ACFD-F3EA61FD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7FCEB2-AB9B-40D1-9892-F46C4674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3525B6-BEED-43D4-B71C-C41DB243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0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CED5B0-1510-4CF2-920C-DA03AE93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A757D3-93D8-43F0-B35F-53DCE82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9CE882-F180-4A43-B18E-3C99C7E6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1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9B07A-B84A-44CA-8C61-5C0C9C67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5A905B-2C28-482B-B7FF-624C72A6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8021E-CB90-455D-BBE1-411F5FD1F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2A4D5-D69C-4B7C-B044-A3399739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670FA-F20D-4052-8890-83A2A32E5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A59F6B-597E-4F30-8642-DCCD9EE2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3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1ED80-05C2-49BC-A7E5-C03EE03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53AA31-4AD9-496D-9C07-CCFE7C21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928B0D-D515-47C4-AE47-8D40EECBF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F81144-C70D-4900-A33D-14B428BD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B6A4D-670C-4E38-80CB-B04708EF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ED290E-4EDA-4CDE-BD35-B7CAC4BE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0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B88E32-749A-4D12-9E92-EB9A692A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169E1B-FCDC-41BF-9D32-F7F1C057E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48937F-A81F-49AC-B37F-650B3CA9F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EAB39-F615-4739-9AA0-11FE21739833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CEF297-D348-4EC5-ADA7-01CA6DC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3B58C-26C9-43FC-AD25-6A2393C12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59866-4A86-4E31-A86C-BBCB426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350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0.png"/><Relationship Id="rId3" Type="http://schemas.openxmlformats.org/officeDocument/2006/relationships/image" Target="../media/image530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50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8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68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9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1260642" y="2598003"/>
            <a:ext cx="52136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Sparse MRI:</a:t>
            </a:r>
          </a:p>
          <a:p>
            <a:r>
              <a:rPr lang="en-US" altLang="ko-KR" sz="2400" b="1" dirty="0"/>
              <a:t>The Application of Compresses Sensing for Rapid MR Imaging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20879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1.3. Figure 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7019739" y="-1396539"/>
            <a:ext cx="1159985" cy="999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096C2-2274-4971-9EE7-83E73042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94551"/>
            <a:ext cx="5315944" cy="2250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EC6CC1-7145-4E45-977F-D0631A05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28" y="594551"/>
            <a:ext cx="5399981" cy="305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E75F1F-51B1-43FE-B290-449A0A0FE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28" y="3823677"/>
            <a:ext cx="5399981" cy="3039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645C6E-2ED7-4751-890D-B2B7EA2B186E}"/>
              </a:ext>
            </a:extLst>
          </p:cNvPr>
          <p:cNvSpPr txBox="1"/>
          <p:nvPr/>
        </p:nvSpPr>
        <p:spPr>
          <a:xfrm>
            <a:off x="384174" y="4362450"/>
            <a:ext cx="42926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TV </a:t>
            </a:r>
            <a:r>
              <a:rPr lang="ko-KR" altLang="en-US" sz="1100" dirty="0"/>
              <a:t>가 </a:t>
            </a:r>
            <a:r>
              <a:rPr lang="en-US" altLang="ko-KR" sz="1100" dirty="0"/>
              <a:t>smooth info</a:t>
            </a:r>
            <a:r>
              <a:rPr lang="ko-KR" altLang="en-US" sz="1100" dirty="0"/>
              <a:t>를 잘 보전하는 것이 아니라</a:t>
            </a:r>
            <a:r>
              <a:rPr lang="en-US" altLang="ko-KR" sz="1100" dirty="0"/>
              <a:t>, l1 minimization</a:t>
            </a:r>
            <a:r>
              <a:rPr lang="ko-KR" altLang="en-US" sz="1100" dirty="0"/>
              <a:t>을 하면서 </a:t>
            </a:r>
            <a:r>
              <a:rPr lang="en-US" altLang="ko-KR" sz="1100" dirty="0"/>
              <a:t>smooth</a:t>
            </a:r>
            <a:r>
              <a:rPr lang="ko-KR" altLang="en-US" sz="1100" dirty="0"/>
              <a:t>한 </a:t>
            </a:r>
            <a:r>
              <a:rPr lang="en-US" altLang="ko-KR" sz="1100" dirty="0"/>
              <a:t>entry</a:t>
            </a:r>
            <a:r>
              <a:rPr lang="ko-KR" altLang="en-US" sz="1100" dirty="0"/>
              <a:t>가 날라가며 </a:t>
            </a:r>
            <a:r>
              <a:rPr lang="en-US" altLang="ko-KR" sz="1100" dirty="0"/>
              <a:t>smoot</a:t>
            </a:r>
            <a:r>
              <a:rPr lang="ko-KR" altLang="en-US" sz="1100" dirty="0"/>
              <a:t>에 </a:t>
            </a:r>
            <a:r>
              <a:rPr lang="en-US" altLang="ko-KR" sz="1100" dirty="0"/>
              <a:t>weight</a:t>
            </a:r>
            <a:r>
              <a:rPr lang="ko-KR" altLang="en-US" sz="1100" dirty="0"/>
              <a:t>를 더 주는 것이 아닌가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+ TV </a:t>
            </a:r>
            <a:r>
              <a:rPr lang="ko-KR" altLang="en-US" sz="1100" dirty="0"/>
              <a:t>자체는 </a:t>
            </a:r>
            <a:r>
              <a:rPr lang="en-US" altLang="ko-KR" sz="1100" dirty="0"/>
              <a:t>wavelet</a:t>
            </a:r>
            <a:r>
              <a:rPr lang="ko-KR" altLang="en-US" sz="1100" dirty="0"/>
              <a:t>에 비해 </a:t>
            </a:r>
            <a:r>
              <a:rPr lang="en-US" altLang="ko-KR" sz="1100" dirty="0"/>
              <a:t>sparsity ↓</a:t>
            </a:r>
          </a:p>
          <a:p>
            <a:r>
              <a:rPr lang="en-US" altLang="ko-KR" sz="1100" dirty="0"/>
              <a:t>But,</a:t>
            </a:r>
            <a:r>
              <a:rPr lang="ko-KR" altLang="en-US" sz="1100" dirty="0"/>
              <a:t> </a:t>
            </a:r>
            <a:r>
              <a:rPr lang="en-US" altLang="ko-KR" sz="1100" dirty="0"/>
              <a:t>l1</a:t>
            </a:r>
            <a:r>
              <a:rPr lang="ko-KR" altLang="en-US" sz="1100" dirty="0"/>
              <a:t> </a:t>
            </a:r>
            <a:r>
              <a:rPr lang="en-US" altLang="ko-KR" sz="1100" dirty="0"/>
              <a:t>min</a:t>
            </a:r>
            <a:r>
              <a:rPr lang="ko-KR" altLang="en-US" sz="1100" dirty="0"/>
              <a:t>으로 </a:t>
            </a:r>
            <a:r>
              <a:rPr lang="en-US" altLang="ko-KR" sz="1100" dirty="0"/>
              <a:t>objective function</a:t>
            </a:r>
            <a:r>
              <a:rPr lang="ko-KR" altLang="en-US" sz="1100" dirty="0"/>
              <a:t>을 세우면 </a:t>
            </a:r>
            <a:r>
              <a:rPr lang="en-US" altLang="ko-KR" sz="1100" dirty="0"/>
              <a:t>smoothing property</a:t>
            </a:r>
            <a:r>
              <a:rPr lang="ko-KR" altLang="en-US" sz="1100" dirty="0"/>
              <a:t>를 살릴 수 있음 </a:t>
            </a:r>
            <a:r>
              <a:rPr lang="en-US" altLang="ko-KR" sz="1100" dirty="0"/>
              <a:t>=&gt; </a:t>
            </a:r>
            <a:r>
              <a:rPr lang="ko-KR" altLang="en-US" sz="1100" dirty="0"/>
              <a:t>이게 아닌가</a:t>
            </a:r>
            <a:br>
              <a:rPr lang="en-US" altLang="ko-KR" sz="1100" dirty="0"/>
            </a:br>
            <a:endParaRPr lang="en-US" altLang="ko-KR" sz="1100" dirty="0"/>
          </a:p>
          <a:p>
            <a:r>
              <a:rPr lang="en-US" altLang="ko-KR" sz="1100" dirty="0"/>
              <a:t>+</a:t>
            </a:r>
            <a:r>
              <a:rPr lang="ko-KR" altLang="en-US" sz="1100" dirty="0"/>
              <a:t> </a:t>
            </a:r>
            <a:r>
              <a:rPr lang="en-US" altLang="ko-KR" sz="1100" dirty="0"/>
              <a:t>l1 norm</a:t>
            </a:r>
            <a:r>
              <a:rPr lang="ko-KR" altLang="en-US" sz="1100" dirty="0"/>
              <a:t>으로 인해 </a:t>
            </a:r>
            <a:r>
              <a:rPr lang="en-US" altLang="ko-KR" sz="1100" dirty="0"/>
              <a:t>variance </a:t>
            </a:r>
            <a:r>
              <a:rPr lang="ko-KR" altLang="en-US" sz="1100" dirty="0"/>
              <a:t>가 적은 부분들이 날라가니까 </a:t>
            </a:r>
            <a:r>
              <a:rPr lang="en-US" altLang="ko-KR" sz="1100" dirty="0"/>
              <a:t>edge</a:t>
            </a:r>
            <a:r>
              <a:rPr lang="ko-KR" altLang="en-US" sz="1100" dirty="0"/>
              <a:t>가 아니라 </a:t>
            </a:r>
            <a:r>
              <a:rPr lang="en-US" altLang="ko-KR" sz="1100" dirty="0"/>
              <a:t>‘edge position’</a:t>
            </a:r>
            <a:r>
              <a:rPr lang="ko-KR" altLang="en-US" sz="1100" dirty="0"/>
              <a:t>의 </a:t>
            </a:r>
            <a:r>
              <a:rPr lang="en-US" altLang="ko-KR" sz="1100" dirty="0"/>
              <a:t>info</a:t>
            </a:r>
            <a:r>
              <a:rPr lang="ko-KR" altLang="en-US" sz="1100" dirty="0"/>
              <a:t>만 </a:t>
            </a:r>
            <a:r>
              <a:rPr lang="ko-KR" altLang="en-US" sz="1100" dirty="0" err="1"/>
              <a:t>남아짐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4716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B1AB8-8859-4F22-AC3B-3A3A460D28C7}"/>
              </a:ext>
            </a:extLst>
          </p:cNvPr>
          <p:cNvSpPr txBox="1"/>
          <p:nvPr/>
        </p:nvSpPr>
        <p:spPr>
          <a:xfrm>
            <a:off x="322772" y="5086293"/>
            <a:ext cx="216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Iteration</a:t>
            </a:r>
            <a:r>
              <a:rPr lang="ko-KR" altLang="en-US" sz="1600" b="1" dirty="0">
                <a:latin typeface="Melior"/>
              </a:rPr>
              <a:t> </a:t>
            </a:r>
            <a:r>
              <a:rPr lang="en-US" altLang="ko-KR" sz="1600" b="1" dirty="0">
                <a:latin typeface="Melior"/>
              </a:rPr>
              <a:t>:</a:t>
            </a:r>
            <a:r>
              <a:rPr lang="ko-KR" altLang="en-US" sz="1600" b="1" dirty="0">
                <a:latin typeface="Melior"/>
              </a:rPr>
              <a:t> </a:t>
            </a:r>
            <a:r>
              <a:rPr lang="en-US" altLang="ko-KR" sz="1600" b="1" dirty="0">
                <a:latin typeface="Melior"/>
              </a:rPr>
              <a:t>20</a:t>
            </a:r>
          </a:p>
          <a:p>
            <a:r>
              <a:rPr lang="en-US" altLang="ko-KR" sz="1600" b="1" dirty="0">
                <a:latin typeface="Melior"/>
              </a:rPr>
              <a:t>Alpha = 0.05</a:t>
            </a:r>
          </a:p>
          <a:p>
            <a:r>
              <a:rPr lang="en-US" altLang="ko-KR" sz="1600" b="1" dirty="0">
                <a:latin typeface="Melior"/>
              </a:rPr>
              <a:t>Beta = 0.6</a:t>
            </a:r>
          </a:p>
          <a:p>
            <a:r>
              <a:rPr lang="en-US" altLang="ko-KR" sz="1600" b="1" dirty="0">
                <a:latin typeface="Melior"/>
              </a:rPr>
              <a:t>Smoothing factor : 1e-6</a:t>
            </a:r>
          </a:p>
          <a:p>
            <a:r>
              <a:rPr lang="en-US" altLang="ko-KR" sz="1600" b="1" dirty="0">
                <a:latin typeface="Melior"/>
              </a:rPr>
              <a:t>Wavelet</a:t>
            </a:r>
            <a:r>
              <a:rPr lang="ko-KR" altLang="en-US" sz="1600" b="1" dirty="0">
                <a:latin typeface="Melior"/>
              </a:rPr>
              <a:t> </a:t>
            </a:r>
            <a:r>
              <a:rPr lang="en-US" altLang="ko-KR" sz="1600" b="1" dirty="0">
                <a:latin typeface="Melior"/>
              </a:rPr>
              <a:t>weight = 1e-3</a:t>
            </a:r>
          </a:p>
          <a:p>
            <a:r>
              <a:rPr lang="en-US" altLang="ko-KR" sz="1600" b="1" dirty="0">
                <a:latin typeface="Melior"/>
              </a:rPr>
              <a:t>TV weight = 1e-3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CEEEE1-CDCC-48B2-9C14-1773989886B4}"/>
              </a:ext>
            </a:extLst>
          </p:cNvPr>
          <p:cNvSpPr/>
          <p:nvPr/>
        </p:nvSpPr>
        <p:spPr>
          <a:xfrm>
            <a:off x="5371265" y="436175"/>
            <a:ext cx="4771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elior"/>
              </a:rPr>
              <a:t>[Acquired data ratio, Density reduction factor]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C5913-22CF-4588-B6AB-ABD14930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" y="650086"/>
            <a:ext cx="2167904" cy="2163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0FC220-B7FE-4855-A21C-5503793B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6" y="2814827"/>
            <a:ext cx="2167905" cy="21312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94C7F5-08A7-4F4C-98F7-B5C118B80D6F}"/>
              </a:ext>
            </a:extLst>
          </p:cNvPr>
          <p:cNvSpPr/>
          <p:nvPr/>
        </p:nvSpPr>
        <p:spPr>
          <a:xfrm>
            <a:off x="322772" y="2552211"/>
            <a:ext cx="11102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3F8881-40A3-4074-ACCA-4ACA8F9FE619}"/>
              </a:ext>
            </a:extLst>
          </p:cNvPr>
          <p:cNvSpPr/>
          <p:nvPr/>
        </p:nvSpPr>
        <p:spPr>
          <a:xfrm>
            <a:off x="322772" y="4684516"/>
            <a:ext cx="11102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Melior"/>
              </a:rPr>
              <a:t>ZF-w/dc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730D45-2FFB-4698-BFBB-E9EC6F095757}"/>
              </a:ext>
            </a:extLst>
          </p:cNvPr>
          <p:cNvGrpSpPr/>
          <p:nvPr/>
        </p:nvGrpSpPr>
        <p:grpSpPr>
          <a:xfrm>
            <a:off x="9103896" y="1283072"/>
            <a:ext cx="2421999" cy="4932692"/>
            <a:chOff x="8970474" y="920656"/>
            <a:chExt cx="2421999" cy="49326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3F4652E-BF26-40F6-B8D3-B79B44FC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474" y="3412428"/>
              <a:ext cx="2421999" cy="244092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3F5E8B-2C7A-4657-8A49-3E356341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0475" y="920656"/>
              <a:ext cx="2421998" cy="252856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07CA77-4A07-4F75-A846-7CBB072D7A33}"/>
              </a:ext>
            </a:extLst>
          </p:cNvPr>
          <p:cNvGrpSpPr/>
          <p:nvPr/>
        </p:nvGrpSpPr>
        <p:grpSpPr>
          <a:xfrm>
            <a:off x="3961867" y="1283072"/>
            <a:ext cx="2468751" cy="4928652"/>
            <a:chOff x="3766454" y="929412"/>
            <a:chExt cx="2468751" cy="492865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0D1F11E-D681-44BB-9DD0-C43A33156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6454" y="929412"/>
              <a:ext cx="2468751" cy="247826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3F897AC-F727-4D27-A38E-8718B8BA7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5245" y="3407676"/>
              <a:ext cx="2459960" cy="245038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8BD263-630B-4279-9F2C-428A7DB80E37}"/>
              </a:ext>
            </a:extLst>
          </p:cNvPr>
          <p:cNvGrpSpPr/>
          <p:nvPr/>
        </p:nvGrpSpPr>
        <p:grpSpPr>
          <a:xfrm>
            <a:off x="6556258" y="1283347"/>
            <a:ext cx="2428875" cy="4928377"/>
            <a:chOff x="6426368" y="923696"/>
            <a:chExt cx="2428875" cy="492837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B0A1F0E-9C69-4D93-88B9-5A635FAA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6368" y="3413673"/>
              <a:ext cx="2428875" cy="24384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97F183-A4D4-4005-B01C-EAAF0610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6368" y="923696"/>
              <a:ext cx="2421999" cy="2483980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18CA3E-066E-41F9-8E14-0E005A8E012E}"/>
              </a:ext>
            </a:extLst>
          </p:cNvPr>
          <p:cNvSpPr/>
          <p:nvPr/>
        </p:nvSpPr>
        <p:spPr>
          <a:xfrm rot="16200000">
            <a:off x="3251205" y="4702030"/>
            <a:ext cx="812074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elior"/>
              </a:rPr>
              <a:t>Mask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9A63F8-2C16-4885-AD7D-AA194C977A5D}"/>
              </a:ext>
            </a:extLst>
          </p:cNvPr>
          <p:cNvSpPr/>
          <p:nvPr/>
        </p:nvSpPr>
        <p:spPr>
          <a:xfrm rot="16200000">
            <a:off x="2825675" y="2362689"/>
            <a:ext cx="1651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elior"/>
              </a:rPr>
              <a:t>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D408206-7C9D-444F-9769-0F00E5EFA458}"/>
                  </a:ext>
                </a:extLst>
              </p:cNvPr>
              <p:cNvSpPr/>
              <p:nvPr/>
            </p:nvSpPr>
            <p:spPr>
              <a:xfrm>
                <a:off x="4728955" y="894647"/>
                <a:ext cx="9345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Melior"/>
                  </a:rPr>
                  <a:t>[0.4,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b="1" dirty="0">
                    <a:latin typeface="Melior"/>
                  </a:rPr>
                  <a:t>]</a:t>
                </a: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D408206-7C9D-444F-9769-0F00E5EFA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5" y="894647"/>
                <a:ext cx="934573" cy="375552"/>
              </a:xfrm>
              <a:prstGeom prst="rect">
                <a:avLst/>
              </a:prstGeom>
              <a:blipFill>
                <a:blip r:embed="rId10"/>
                <a:stretch>
                  <a:fillRect l="-5882" t="-8197" r="-1307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A2C80D-51CC-4E1B-A6BE-42CC56470741}"/>
                  </a:ext>
                </a:extLst>
              </p:cNvPr>
              <p:cNvSpPr/>
              <p:nvPr/>
            </p:nvSpPr>
            <p:spPr>
              <a:xfrm>
                <a:off x="7299970" y="894647"/>
                <a:ext cx="9345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Melior"/>
                  </a:rPr>
                  <a:t>[0.3,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b="1" dirty="0">
                    <a:latin typeface="Melior"/>
                  </a:rPr>
                  <a:t>]</a:t>
                </a: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A2C80D-51CC-4E1B-A6BE-42CC56470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970" y="894647"/>
                <a:ext cx="934573" cy="375552"/>
              </a:xfrm>
              <a:prstGeom prst="rect">
                <a:avLst/>
              </a:prstGeom>
              <a:blipFill>
                <a:blip r:embed="rId11"/>
                <a:stretch>
                  <a:fillRect l="-5882" t="-8197" r="-1307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94A3283-C529-41F6-B42E-B28D08785983}"/>
                  </a:ext>
                </a:extLst>
              </p:cNvPr>
              <p:cNvSpPr/>
              <p:nvPr/>
            </p:nvSpPr>
            <p:spPr>
              <a:xfrm>
                <a:off x="9847608" y="894647"/>
                <a:ext cx="934573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Melior"/>
                  </a:rPr>
                  <a:t>[0.2,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b="1" dirty="0">
                    <a:latin typeface="Melior"/>
                  </a:rPr>
                  <a:t>]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94A3283-C529-41F6-B42E-B28D08785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608" y="894647"/>
                <a:ext cx="934573" cy="375552"/>
              </a:xfrm>
              <a:prstGeom prst="rect">
                <a:avLst/>
              </a:prstGeom>
              <a:blipFill>
                <a:blip r:embed="rId12"/>
                <a:stretch>
                  <a:fillRect l="-5195" t="-8197" r="-1298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13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55D738E0-0AEF-4741-B48A-5EC23286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028" y="143996"/>
            <a:ext cx="2175274" cy="21752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D14CD3-495A-4646-AE91-D773E86D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50" y="127794"/>
            <a:ext cx="2167923" cy="2159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8F0361-A566-47C5-8E7F-945CF4FC0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00" y="2415463"/>
            <a:ext cx="4119842" cy="20171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97AA25-A526-48DC-8CD5-BFBEE721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72" y="134980"/>
            <a:ext cx="2164730" cy="21647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86EAAE-E0ED-4BB8-B7F6-466EE7633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31" y="142799"/>
            <a:ext cx="2152924" cy="2144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6F94D9-CAB3-4078-8B46-E38D3A30E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99" y="2576704"/>
            <a:ext cx="1949627" cy="1972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977A2-E03F-4C67-B509-E32FB1940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31" y="617248"/>
            <a:ext cx="1976969" cy="19769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1414A8-AD96-4A86-A9E7-07B0ACDBE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059" y="2415463"/>
            <a:ext cx="3959741" cy="2008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7019739" y="-1396539"/>
            <a:ext cx="1159985" cy="999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BDC8E5-0176-4D3B-A405-7C4EB490BB53}"/>
                  </a:ext>
                </a:extLst>
              </p:cNvPr>
              <p:cNvSpPr txBox="1"/>
              <p:nvPr/>
            </p:nvSpPr>
            <p:spPr>
              <a:xfrm>
                <a:off x="172090" y="4691658"/>
                <a:ext cx="2301769" cy="1575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50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Noise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FBDC8E5-0176-4D3B-A405-7C4EB490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90" y="4691658"/>
                <a:ext cx="2301769" cy="1575239"/>
              </a:xfrm>
              <a:prstGeom prst="rect">
                <a:avLst/>
              </a:prstGeom>
              <a:blipFill>
                <a:blip r:embed="rId10"/>
                <a:stretch>
                  <a:fillRect l="-1323" t="-1163" b="-4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D82070-CDF9-4559-8B27-D3F08099BA82}"/>
              </a:ext>
            </a:extLst>
          </p:cNvPr>
          <p:cNvSpPr/>
          <p:nvPr/>
        </p:nvSpPr>
        <p:spPr>
          <a:xfrm>
            <a:off x="182335" y="2305437"/>
            <a:ext cx="11102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841CDC-09B3-4903-A93E-D8EEF130E56F}"/>
              </a:ext>
            </a:extLst>
          </p:cNvPr>
          <p:cNvSpPr/>
          <p:nvPr/>
        </p:nvSpPr>
        <p:spPr>
          <a:xfrm>
            <a:off x="191288" y="4273514"/>
            <a:ext cx="11102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ZF w/dc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E4CCD9D-AAE7-4D85-9C8D-3910CAA15F9D}"/>
              </a:ext>
            </a:extLst>
          </p:cNvPr>
          <p:cNvCxnSpPr>
            <a:cxnSpLocks/>
          </p:cNvCxnSpPr>
          <p:nvPr/>
        </p:nvCxnSpPr>
        <p:spPr>
          <a:xfrm>
            <a:off x="80212" y="1589027"/>
            <a:ext cx="216768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583C7D-AF9E-4BE3-9B63-DB971414814B}"/>
              </a:ext>
            </a:extLst>
          </p:cNvPr>
          <p:cNvSpPr/>
          <p:nvPr/>
        </p:nvSpPr>
        <p:spPr>
          <a:xfrm>
            <a:off x="2359088" y="1936105"/>
            <a:ext cx="928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0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37C9F3-E9FA-49EF-9E9D-AC53312748FF}"/>
              </a:ext>
            </a:extLst>
          </p:cNvPr>
          <p:cNvSpPr/>
          <p:nvPr/>
        </p:nvSpPr>
        <p:spPr>
          <a:xfrm>
            <a:off x="2423131" y="140709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elior"/>
              </a:rPr>
              <a:t>A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0F3453-5406-421C-9314-A7B1A556045D}"/>
              </a:ext>
            </a:extLst>
          </p:cNvPr>
          <p:cNvSpPr/>
          <p:nvPr/>
        </p:nvSpPr>
        <p:spPr>
          <a:xfrm>
            <a:off x="4664397" y="1917981"/>
            <a:ext cx="1262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1e-2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4659CD-8DEC-48A6-82A9-A76F4611BBA6}"/>
              </a:ext>
            </a:extLst>
          </p:cNvPr>
          <p:cNvSpPr/>
          <p:nvPr/>
        </p:nvSpPr>
        <p:spPr>
          <a:xfrm>
            <a:off x="4722038" y="122729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6A9038-26CA-4A5C-BEAC-989C90587BA2}"/>
              </a:ext>
            </a:extLst>
          </p:cNvPr>
          <p:cNvSpPr/>
          <p:nvPr/>
        </p:nvSpPr>
        <p:spPr>
          <a:xfrm>
            <a:off x="6926551" y="1939813"/>
            <a:ext cx="1338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1e-4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B82DD5-C017-47AD-8082-F3F0FDE9980F}"/>
              </a:ext>
            </a:extLst>
          </p:cNvPr>
          <p:cNvSpPr/>
          <p:nvPr/>
        </p:nvSpPr>
        <p:spPr>
          <a:xfrm>
            <a:off x="6962098" y="102496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elior"/>
              </a:rPr>
              <a:t>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B2670E-B68C-45A2-9A2E-BB89DBB306CE}"/>
              </a:ext>
            </a:extLst>
          </p:cNvPr>
          <p:cNvSpPr/>
          <p:nvPr/>
        </p:nvSpPr>
        <p:spPr>
          <a:xfrm>
            <a:off x="9277282" y="1949938"/>
            <a:ext cx="1338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0B453-DE53-4812-A458-25C52F801F27}"/>
              </a:ext>
            </a:extLst>
          </p:cNvPr>
          <p:cNvSpPr/>
          <p:nvPr/>
        </p:nvSpPr>
        <p:spPr>
          <a:xfrm>
            <a:off x="9348566" y="122729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elior"/>
              </a:rPr>
              <a:t>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246CFD-E97F-4D43-BB07-1120F3071DCC}"/>
              </a:ext>
            </a:extLst>
          </p:cNvPr>
          <p:cNvSpPr/>
          <p:nvPr/>
        </p:nvSpPr>
        <p:spPr>
          <a:xfrm>
            <a:off x="3608669" y="2553821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Melior"/>
              </a:rPr>
              <a:t>A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000F7E6-CA01-45AF-896E-7AF4F9685548}"/>
              </a:ext>
            </a:extLst>
          </p:cNvPr>
          <p:cNvSpPr/>
          <p:nvPr/>
        </p:nvSpPr>
        <p:spPr>
          <a:xfrm>
            <a:off x="7576495" y="2536269"/>
            <a:ext cx="308315" cy="346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</a:t>
            </a:r>
            <a:endParaRPr lang="ko-KR" altLang="en-US" sz="1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0B7EC7-4D3D-4A60-A0DC-F565E653AD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4059" y="4504346"/>
            <a:ext cx="4119842" cy="20514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31D4EE-C9E7-4542-A340-91EE9CBFB2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3901" y="4504346"/>
            <a:ext cx="4034370" cy="20171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89306AC-F331-4A6E-AFD7-2407A899F7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49063" y="142799"/>
            <a:ext cx="2165336" cy="215691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FBA1505-0759-4531-A973-D47EC1D81681}"/>
              </a:ext>
            </a:extLst>
          </p:cNvPr>
          <p:cNvSpPr/>
          <p:nvPr/>
        </p:nvSpPr>
        <p:spPr>
          <a:xfrm>
            <a:off x="11642832" y="1949938"/>
            <a:ext cx="1338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1F00AB-5F19-45C0-80BF-1B5224B344EC}"/>
              </a:ext>
            </a:extLst>
          </p:cNvPr>
          <p:cNvSpPr/>
          <p:nvPr/>
        </p:nvSpPr>
        <p:spPr>
          <a:xfrm>
            <a:off x="11714116" y="122729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Melior"/>
              </a:rPr>
              <a:t>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FE536F5-BA59-4F8D-B64A-D7C3E5C4FE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8634" y="4502271"/>
            <a:ext cx="3872096" cy="198385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C2F399-3C37-4EF0-8BE6-BA9E94393D6C}"/>
              </a:ext>
            </a:extLst>
          </p:cNvPr>
          <p:cNvSpPr/>
          <p:nvPr/>
        </p:nvSpPr>
        <p:spPr>
          <a:xfrm>
            <a:off x="3608669" y="4691658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</a:t>
            </a:r>
            <a:endParaRPr lang="ko-KR" altLang="en-US" sz="16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422FF6A-C71B-4C38-89CC-43783616B9E3}"/>
              </a:ext>
            </a:extLst>
          </p:cNvPr>
          <p:cNvSpPr/>
          <p:nvPr/>
        </p:nvSpPr>
        <p:spPr>
          <a:xfrm>
            <a:off x="7734300" y="4691658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D</a:t>
            </a:r>
            <a:endParaRPr lang="ko-KR" altLang="en-US" sz="16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3ED730D-626F-4B61-BE5D-41EAE3986BCF}"/>
              </a:ext>
            </a:extLst>
          </p:cNvPr>
          <p:cNvSpPr/>
          <p:nvPr/>
        </p:nvSpPr>
        <p:spPr>
          <a:xfrm>
            <a:off x="11909033" y="4691658"/>
            <a:ext cx="301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Melior"/>
              </a:rPr>
              <a:t>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4176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7019739" y="-1396539"/>
            <a:ext cx="1159985" cy="999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66CCB1-CE81-46E0-8703-CD44028BDA10}"/>
              </a:ext>
            </a:extLst>
          </p:cNvPr>
          <p:cNvGrpSpPr/>
          <p:nvPr/>
        </p:nvGrpSpPr>
        <p:grpSpPr>
          <a:xfrm>
            <a:off x="182335" y="596682"/>
            <a:ext cx="1978311" cy="1984691"/>
            <a:chOff x="182335" y="596682"/>
            <a:chExt cx="1978311" cy="19846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C67629-A0F6-4E87-A181-E0A922F0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400" y="596682"/>
              <a:ext cx="1969246" cy="1984691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FD82070-CDF9-4559-8B27-D3F08099BA82}"/>
                </a:ext>
              </a:extLst>
            </p:cNvPr>
            <p:cNvSpPr/>
            <p:nvPr/>
          </p:nvSpPr>
          <p:spPr>
            <a:xfrm>
              <a:off x="182335" y="2305437"/>
              <a:ext cx="111025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Reference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05F5D4-AE24-4417-8BE1-4110CA79A015}"/>
              </a:ext>
            </a:extLst>
          </p:cNvPr>
          <p:cNvGrpSpPr/>
          <p:nvPr/>
        </p:nvGrpSpPr>
        <p:grpSpPr>
          <a:xfrm>
            <a:off x="189046" y="2572480"/>
            <a:ext cx="1969246" cy="1976969"/>
            <a:chOff x="180093" y="3042803"/>
            <a:chExt cx="1969246" cy="19769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85B4B1-FF16-4EF5-B947-D6889CD5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093" y="3042803"/>
              <a:ext cx="1969246" cy="1976969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841CDC-09B3-4903-A93E-D8EEF130E56F}"/>
                </a:ext>
              </a:extLst>
            </p:cNvPr>
            <p:cNvSpPr/>
            <p:nvPr/>
          </p:nvSpPr>
          <p:spPr>
            <a:xfrm>
              <a:off x="182335" y="4743837"/>
              <a:ext cx="111025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ZF w/dc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E4CCD9D-AAE7-4D85-9C8D-3910CAA15F9D}"/>
              </a:ext>
            </a:extLst>
          </p:cNvPr>
          <p:cNvCxnSpPr>
            <a:cxnSpLocks/>
          </p:cNvCxnSpPr>
          <p:nvPr/>
        </p:nvCxnSpPr>
        <p:spPr>
          <a:xfrm>
            <a:off x="80212" y="1589027"/>
            <a:ext cx="216768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6CE5F2-B653-410C-B5EF-E6560A9AFE82}"/>
              </a:ext>
            </a:extLst>
          </p:cNvPr>
          <p:cNvGrpSpPr/>
          <p:nvPr/>
        </p:nvGrpSpPr>
        <p:grpSpPr>
          <a:xfrm>
            <a:off x="2384548" y="113391"/>
            <a:ext cx="2184510" cy="2173540"/>
            <a:chOff x="2359088" y="140709"/>
            <a:chExt cx="2184510" cy="21735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1CB04A8-42A7-4F53-997A-6AB16552B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376" y="168027"/>
              <a:ext cx="2146222" cy="214622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583C7D-AF9E-4BE3-9B63-DB971414814B}"/>
                </a:ext>
              </a:extLst>
            </p:cNvPr>
            <p:cNvSpPr/>
            <p:nvPr/>
          </p:nvSpPr>
          <p:spPr>
            <a:xfrm>
              <a:off x="2359088" y="1936105"/>
              <a:ext cx="10498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wav weight = 1e-3</a:t>
              </a:r>
            </a:p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TV weight = 1e-2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137C9F3-E9FA-49EF-9E9D-AC53312748FF}"/>
                </a:ext>
              </a:extLst>
            </p:cNvPr>
            <p:cNvSpPr/>
            <p:nvPr/>
          </p:nvSpPr>
          <p:spPr>
            <a:xfrm>
              <a:off x="2423131" y="140709"/>
              <a:ext cx="3010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elior"/>
                </a:rPr>
                <a:t>A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E133C5-5632-422B-96BB-8BFEE3ED1D11}"/>
              </a:ext>
            </a:extLst>
          </p:cNvPr>
          <p:cNvGrpSpPr/>
          <p:nvPr/>
        </p:nvGrpSpPr>
        <p:grpSpPr>
          <a:xfrm>
            <a:off x="4664397" y="122729"/>
            <a:ext cx="2180504" cy="2164584"/>
            <a:chOff x="4664397" y="122729"/>
            <a:chExt cx="2180504" cy="21645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C3A074-315C-4FB4-BEE3-5C6900A2A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8679" y="140709"/>
              <a:ext cx="2146222" cy="214622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20F3453-5406-421C-9314-A7B1A556045D}"/>
                </a:ext>
              </a:extLst>
            </p:cNvPr>
            <p:cNvSpPr/>
            <p:nvPr/>
          </p:nvSpPr>
          <p:spPr>
            <a:xfrm>
              <a:off x="4664397" y="1917981"/>
              <a:ext cx="12621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wav weight = 1e-3</a:t>
              </a:r>
            </a:p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TV weight = 1e-3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D4659CD-8DEC-48A6-82A9-A76F4611BBA6}"/>
                </a:ext>
              </a:extLst>
            </p:cNvPr>
            <p:cNvSpPr/>
            <p:nvPr/>
          </p:nvSpPr>
          <p:spPr>
            <a:xfrm>
              <a:off x="4722038" y="122729"/>
              <a:ext cx="3010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B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C70C8E5-29BE-48F6-B4A7-6288F78ECF23}"/>
              </a:ext>
            </a:extLst>
          </p:cNvPr>
          <p:cNvGrpSpPr/>
          <p:nvPr/>
        </p:nvGrpSpPr>
        <p:grpSpPr>
          <a:xfrm>
            <a:off x="6974522" y="99737"/>
            <a:ext cx="2157192" cy="2206649"/>
            <a:chOff x="6926551" y="102496"/>
            <a:chExt cx="2157192" cy="22066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B91777E-ACF1-430D-9322-7083BB88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5905" y="140710"/>
              <a:ext cx="2137838" cy="214622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66A9038-26CA-4A5C-BEAC-989C90587BA2}"/>
                </a:ext>
              </a:extLst>
            </p:cNvPr>
            <p:cNvSpPr/>
            <p:nvPr/>
          </p:nvSpPr>
          <p:spPr>
            <a:xfrm>
              <a:off x="6926551" y="1939813"/>
              <a:ext cx="13383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wav weight = 1e-3</a:t>
              </a:r>
            </a:p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TV weight = 1e-4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B82DD5-C017-47AD-8082-F3F0FDE9980F}"/>
                </a:ext>
              </a:extLst>
            </p:cNvPr>
            <p:cNvSpPr/>
            <p:nvPr/>
          </p:nvSpPr>
          <p:spPr>
            <a:xfrm>
              <a:off x="6962098" y="102496"/>
              <a:ext cx="3010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Melior"/>
                </a:rPr>
                <a:t>C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52AE03-F927-4E5A-8A62-62D0F9A2F010}"/>
              </a:ext>
            </a:extLst>
          </p:cNvPr>
          <p:cNvGrpSpPr/>
          <p:nvPr/>
        </p:nvGrpSpPr>
        <p:grpSpPr>
          <a:xfrm>
            <a:off x="3306410" y="2420853"/>
            <a:ext cx="3713329" cy="2144966"/>
            <a:chOff x="3306410" y="2420853"/>
            <a:chExt cx="3713329" cy="21449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21CBE2-7A82-4BB0-B0C1-B53811578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6410" y="2420853"/>
              <a:ext cx="3713329" cy="2144966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1246CFD-E97F-4D43-BB07-1120F3071DCC}"/>
                </a:ext>
              </a:extLst>
            </p:cNvPr>
            <p:cNvSpPr/>
            <p:nvPr/>
          </p:nvSpPr>
          <p:spPr>
            <a:xfrm>
              <a:off x="3623337" y="2553820"/>
              <a:ext cx="3010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Melior"/>
                </a:rPr>
                <a:t>A</a:t>
              </a:r>
              <a:endParaRPr lang="ko-KR" altLang="en-US" sz="16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D6F782A-2039-4002-8A69-5E4B256F5404}"/>
              </a:ext>
            </a:extLst>
          </p:cNvPr>
          <p:cNvGrpSpPr/>
          <p:nvPr/>
        </p:nvGrpSpPr>
        <p:grpSpPr>
          <a:xfrm>
            <a:off x="3306410" y="4565819"/>
            <a:ext cx="3713329" cy="2107565"/>
            <a:chOff x="3306410" y="4565819"/>
            <a:chExt cx="3713329" cy="21075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0907DE-AC07-4F67-AC3E-9AC74D451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6410" y="4565819"/>
              <a:ext cx="3713329" cy="210756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6704C35-006C-4A70-B98E-19D10ED1A0F7}"/>
                </a:ext>
              </a:extLst>
            </p:cNvPr>
            <p:cNvSpPr/>
            <p:nvPr/>
          </p:nvSpPr>
          <p:spPr>
            <a:xfrm>
              <a:off x="3623337" y="4698786"/>
              <a:ext cx="3010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Melior"/>
                </a:rPr>
                <a:t>B</a:t>
              </a:r>
              <a:endParaRPr lang="ko-KR" altLang="en-US" sz="1600" b="1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5EDE9C0-F06D-49BB-ACB7-41FD93F4AB51}"/>
              </a:ext>
            </a:extLst>
          </p:cNvPr>
          <p:cNvGrpSpPr/>
          <p:nvPr/>
        </p:nvGrpSpPr>
        <p:grpSpPr>
          <a:xfrm>
            <a:off x="7019739" y="2416288"/>
            <a:ext cx="3771638" cy="2154095"/>
            <a:chOff x="7019739" y="2416288"/>
            <a:chExt cx="3771638" cy="21540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FE3C71-8928-494B-AE83-10D929B3C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9739" y="2416288"/>
              <a:ext cx="3771638" cy="2154095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B7438AE-8B5D-499F-826F-36DAB53843EC}"/>
                </a:ext>
              </a:extLst>
            </p:cNvPr>
            <p:cNvSpPr/>
            <p:nvPr/>
          </p:nvSpPr>
          <p:spPr>
            <a:xfrm>
              <a:off x="7336666" y="2572480"/>
              <a:ext cx="308315" cy="346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C</a:t>
              </a:r>
              <a:endParaRPr lang="ko-KR" altLang="en-US" sz="1600" b="1" dirty="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F770FF-5749-4B5A-A656-DE1EAC2D73DD}"/>
              </a:ext>
            </a:extLst>
          </p:cNvPr>
          <p:cNvSpPr/>
          <p:nvPr/>
        </p:nvSpPr>
        <p:spPr>
          <a:xfrm>
            <a:off x="4698678" y="142155"/>
            <a:ext cx="2146223" cy="2135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2F76F8-B54E-4BD5-BA2F-328287807926}"/>
                  </a:ext>
                </a:extLst>
              </p:cNvPr>
              <p:cNvSpPr txBox="1"/>
              <p:nvPr/>
            </p:nvSpPr>
            <p:spPr>
              <a:xfrm>
                <a:off x="172090" y="4691658"/>
                <a:ext cx="2301769" cy="132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20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2F76F8-B54E-4BD5-BA2F-328287807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90" y="4691658"/>
                <a:ext cx="2301769" cy="1329018"/>
              </a:xfrm>
              <a:prstGeom prst="rect">
                <a:avLst/>
              </a:prstGeom>
              <a:blipFill>
                <a:blip r:embed="rId10"/>
                <a:stretch>
                  <a:fillRect l="-1323" t="-1376" b="-5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94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D014CD3-6B2C-421B-942B-D118B7973B6A}"/>
              </a:ext>
            </a:extLst>
          </p:cNvPr>
          <p:cNvGrpSpPr/>
          <p:nvPr/>
        </p:nvGrpSpPr>
        <p:grpSpPr>
          <a:xfrm>
            <a:off x="153760" y="1214670"/>
            <a:ext cx="2279344" cy="2309678"/>
            <a:chOff x="136111" y="534147"/>
            <a:chExt cx="1906765" cy="193214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DB06958-A56E-4F48-BC9D-5AFB3E3D1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111" y="534147"/>
              <a:ext cx="1906765" cy="1918004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1AA012-3D17-4844-B47D-7A6192C90158}"/>
                </a:ext>
              </a:extLst>
            </p:cNvPr>
            <p:cNvSpPr/>
            <p:nvPr/>
          </p:nvSpPr>
          <p:spPr>
            <a:xfrm>
              <a:off x="136111" y="2235456"/>
              <a:ext cx="92877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Melior"/>
                </a:rPr>
                <a:t>Reference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775A43E-858E-4A68-B7DF-DF8B8BF01BEF}"/>
              </a:ext>
            </a:extLst>
          </p:cNvPr>
          <p:cNvSpPr txBox="1"/>
          <p:nvPr/>
        </p:nvSpPr>
        <p:spPr>
          <a:xfrm>
            <a:off x="379666" y="3698246"/>
            <a:ext cx="23017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Iteration</a:t>
            </a:r>
            <a:r>
              <a:rPr lang="ko-KR" altLang="en-US" sz="1600" b="1" dirty="0">
                <a:latin typeface="Melior"/>
              </a:rPr>
              <a:t> </a:t>
            </a:r>
            <a:r>
              <a:rPr lang="en-US" altLang="ko-KR" sz="1600" b="1" dirty="0">
                <a:latin typeface="Melior"/>
              </a:rPr>
              <a:t>:</a:t>
            </a:r>
            <a:r>
              <a:rPr lang="ko-KR" altLang="en-US" sz="1600" b="1" dirty="0">
                <a:latin typeface="Melior"/>
              </a:rPr>
              <a:t> </a:t>
            </a:r>
            <a:r>
              <a:rPr lang="en-US" altLang="ko-KR" sz="1600" b="1" dirty="0">
                <a:latin typeface="Melior"/>
              </a:rPr>
              <a:t>20</a:t>
            </a:r>
          </a:p>
          <a:p>
            <a:r>
              <a:rPr lang="en-US" altLang="ko-KR" sz="1600" b="1" dirty="0">
                <a:latin typeface="Melior"/>
              </a:rPr>
              <a:t>Alpha = 0.05</a:t>
            </a:r>
          </a:p>
          <a:p>
            <a:r>
              <a:rPr lang="en-US" altLang="ko-KR" sz="1600" b="1" dirty="0">
                <a:latin typeface="Melior"/>
              </a:rPr>
              <a:t>Beta = 0.6</a:t>
            </a:r>
          </a:p>
          <a:p>
            <a:r>
              <a:rPr lang="en-US" altLang="ko-KR" sz="1600" b="1" dirty="0">
                <a:latin typeface="Melior"/>
              </a:rPr>
              <a:t>Smoothing factor : 1e-6</a:t>
            </a:r>
          </a:p>
          <a:p>
            <a:endParaRPr lang="en-US" altLang="ko-KR" sz="1600" b="1" dirty="0">
              <a:latin typeface="Melior"/>
            </a:endParaRPr>
          </a:p>
          <a:p>
            <a:r>
              <a:rPr lang="en-US" altLang="ko-KR" sz="1600" b="1" dirty="0">
                <a:latin typeface="Melior"/>
              </a:rPr>
              <a:t>Wavelet weight = 1e-3</a:t>
            </a:r>
          </a:p>
          <a:p>
            <a:r>
              <a:rPr lang="en-US" altLang="ko-KR" sz="1600" b="1" dirty="0">
                <a:latin typeface="Melior"/>
              </a:rPr>
              <a:t>TV weight = 1e-2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BB405D5-783A-4B9E-B995-34FF9CD61ED2}"/>
                  </a:ext>
                </a:extLst>
              </p:cNvPr>
              <p:cNvSpPr/>
              <p:nvPr/>
            </p:nvSpPr>
            <p:spPr>
              <a:xfrm>
                <a:off x="5228436" y="112743"/>
                <a:ext cx="1293641" cy="233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9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9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9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9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9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9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9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9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sz="900" b="1" dirty="0">
                  <a:solidFill>
                    <a:schemeClr val="bg1"/>
                  </a:solidFill>
                  <a:latin typeface="Melior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BB405D5-783A-4B9E-B995-34FF9CD61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36" y="112743"/>
                <a:ext cx="1293641" cy="233975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B0771D-B390-4D69-B94C-11C28A31A469}"/>
              </a:ext>
            </a:extLst>
          </p:cNvPr>
          <p:cNvGrpSpPr/>
          <p:nvPr/>
        </p:nvGrpSpPr>
        <p:grpSpPr>
          <a:xfrm>
            <a:off x="2848775" y="510941"/>
            <a:ext cx="8565788" cy="6352654"/>
            <a:chOff x="2848775" y="510941"/>
            <a:chExt cx="8565788" cy="63526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DCBC3B-89B6-4C68-A261-61E156825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8548" y="510941"/>
              <a:ext cx="2149135" cy="21491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5C14AB-5C2F-4AFB-8ADD-6D64DE6D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8775" y="512699"/>
              <a:ext cx="2157502" cy="215750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3C0F357-A5F2-447C-A505-CAE53F0A7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3788" y="2576763"/>
              <a:ext cx="2163620" cy="21467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81AF93-5DB9-4861-90A6-D3063330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2345" y="4701350"/>
              <a:ext cx="2182060" cy="21567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D56F1F-48AD-4969-9D65-C16CB5025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8548" y="4701350"/>
              <a:ext cx="2145418" cy="216224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CC974C-722F-4460-BD18-319EFA45B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8775" y="2599591"/>
              <a:ext cx="2163621" cy="21303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BC10DE3-3553-42ED-89B4-FB1DC0399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46050" y="510941"/>
              <a:ext cx="4268513" cy="216456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C5F0771-018B-45D8-8E8F-60C57AA68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3966" y="4742554"/>
              <a:ext cx="4273714" cy="21154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D8B5B4-3651-46A4-94EC-05EFE74F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37408" y="2650116"/>
              <a:ext cx="4273714" cy="213685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9EB6759-2734-448C-A5FA-BFDBF25E8DEB}"/>
              </a:ext>
            </a:extLst>
          </p:cNvPr>
          <p:cNvSpPr txBox="1"/>
          <p:nvPr/>
        </p:nvSpPr>
        <p:spPr>
          <a:xfrm>
            <a:off x="3357587" y="112743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ZF-w/dc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04F3CCA-70AD-4E6A-8F63-F32C43029256}"/>
              </a:ext>
            </a:extLst>
          </p:cNvPr>
          <p:cNvSpPr/>
          <p:nvPr/>
        </p:nvSpPr>
        <p:spPr>
          <a:xfrm>
            <a:off x="5034406" y="104933"/>
            <a:ext cx="16345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Melior"/>
              </a:rPr>
              <a:t>[Acquired data ratio, </a:t>
            </a:r>
          </a:p>
          <a:p>
            <a:r>
              <a:rPr lang="en-US" altLang="ko-KR" sz="1100" b="1" dirty="0">
                <a:latin typeface="Melior"/>
              </a:rPr>
              <a:t>Density reduction factor]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7E68CBD-DC19-4F45-8D40-FDB3F444FCC6}"/>
                  </a:ext>
                </a:extLst>
              </p:cNvPr>
              <p:cNvSpPr/>
              <p:nvPr/>
            </p:nvSpPr>
            <p:spPr>
              <a:xfrm>
                <a:off x="4988548" y="2338332"/>
                <a:ext cx="753869" cy="257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[0.3,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0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1050" b="1" dirty="0">
                    <a:solidFill>
                      <a:schemeClr val="bg1"/>
                    </a:solidFill>
                  </a:rPr>
                  <a:t>]</a:t>
                </a:r>
                <a:r>
                  <a:rPr lang="ko-KR" altLang="en-US" sz="105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7E68CBD-DC19-4F45-8D40-FDB3F444F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48" y="2338332"/>
                <a:ext cx="753869" cy="257635"/>
              </a:xfrm>
              <a:prstGeom prst="rect">
                <a:avLst/>
              </a:prstGeom>
              <a:blipFill>
                <a:blip r:embed="rId1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7474C7F-FC2E-4643-B346-044ABE261217}"/>
                  </a:ext>
                </a:extLst>
              </p:cNvPr>
              <p:cNvSpPr/>
              <p:nvPr/>
            </p:nvSpPr>
            <p:spPr>
              <a:xfrm>
                <a:off x="4988548" y="4441850"/>
                <a:ext cx="753869" cy="257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[0.2,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0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ko-KR" sz="1050" b="1" dirty="0">
                    <a:solidFill>
                      <a:schemeClr val="bg1"/>
                    </a:solidFill>
                  </a:rPr>
                  <a:t>]</a:t>
                </a:r>
                <a:r>
                  <a:rPr lang="ko-KR" altLang="en-US" sz="105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7474C7F-FC2E-4643-B346-044ABE26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48" y="4441850"/>
                <a:ext cx="753869" cy="257635"/>
              </a:xfrm>
              <a:prstGeom prst="rect">
                <a:avLst/>
              </a:prstGeom>
              <a:blipFill>
                <a:blip r:embed="rId1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098C3BB-C0E6-4393-8663-0814BE57D70C}"/>
                  </a:ext>
                </a:extLst>
              </p:cNvPr>
              <p:cNvSpPr/>
              <p:nvPr/>
            </p:nvSpPr>
            <p:spPr>
              <a:xfrm>
                <a:off x="4988548" y="6559182"/>
                <a:ext cx="753869" cy="26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[0.1,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05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altLang="ko-KR" sz="1050" b="1" dirty="0">
                    <a:solidFill>
                      <a:schemeClr val="bg1"/>
                    </a:solidFill>
                  </a:rPr>
                  <a:t>]</a:t>
                </a:r>
                <a:r>
                  <a:rPr lang="ko-KR" altLang="en-US" sz="105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098C3BB-C0E6-4393-8663-0814BE57D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48" y="6559182"/>
                <a:ext cx="753869" cy="267766"/>
              </a:xfrm>
              <a:prstGeom prst="rect">
                <a:avLst/>
              </a:prstGeom>
              <a:blipFill>
                <a:blip r:embed="rId1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31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F46D6A-762D-4523-9DE0-B6C188C8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16" y="4878127"/>
            <a:ext cx="1998873" cy="197987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EA9A3-4774-436C-A240-3240FD741D39}"/>
              </a:ext>
            </a:extLst>
          </p:cNvPr>
          <p:cNvSpPr/>
          <p:nvPr/>
        </p:nvSpPr>
        <p:spPr>
          <a:xfrm>
            <a:off x="2780146" y="6477227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1e-4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3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4EE85-83E8-43D4-BCFC-FD18CCA01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688" y="-3267"/>
            <a:ext cx="2001144" cy="200114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95514D-C5BB-471B-88B9-DEE99EFE768D}"/>
              </a:ext>
            </a:extLst>
          </p:cNvPr>
          <p:cNvSpPr/>
          <p:nvPr/>
        </p:nvSpPr>
        <p:spPr>
          <a:xfrm>
            <a:off x="2749688" y="1636542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0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06D2A-DE7B-4993-A109-8EBDCD3EA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689" y="1997877"/>
            <a:ext cx="2001144" cy="197466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5F15BF-ED5E-4E92-B680-380F20743B49}"/>
              </a:ext>
            </a:extLst>
          </p:cNvPr>
          <p:cNvSpPr/>
          <p:nvPr/>
        </p:nvSpPr>
        <p:spPr>
          <a:xfrm>
            <a:off x="2749688" y="3603209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1e-2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08DEFC-631F-4FDE-933F-03D0B047B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688" y="3963328"/>
            <a:ext cx="2006525" cy="19798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D561C9-0391-4F0C-88AB-8B2FEDD0923E}"/>
              </a:ext>
            </a:extLst>
          </p:cNvPr>
          <p:cNvSpPr/>
          <p:nvPr/>
        </p:nvSpPr>
        <p:spPr>
          <a:xfrm>
            <a:off x="2749688" y="5557798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B25FB5-9ECD-49BA-97F0-6CC037871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8564" y="4883781"/>
            <a:ext cx="1955243" cy="196277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BD4549-225E-4CCF-8B4D-458B328FEEEB}"/>
              </a:ext>
            </a:extLst>
          </p:cNvPr>
          <p:cNvSpPr/>
          <p:nvPr/>
        </p:nvSpPr>
        <p:spPr>
          <a:xfrm>
            <a:off x="4339590" y="6461156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072012-82B3-459F-945F-0B6DE68BC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879" y="4883781"/>
            <a:ext cx="1955258" cy="196277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97E16A-019A-4F1D-A687-92AD3B4A6C79}"/>
              </a:ext>
            </a:extLst>
          </p:cNvPr>
          <p:cNvSpPr/>
          <p:nvPr/>
        </p:nvSpPr>
        <p:spPr>
          <a:xfrm>
            <a:off x="6385879" y="6461156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DBE3C1-EBE5-43A5-8C1E-39300DB46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7355" y="4882599"/>
            <a:ext cx="1926335" cy="196395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99EDB4-D880-45AE-9230-C0378A7790EB}"/>
              </a:ext>
            </a:extLst>
          </p:cNvPr>
          <p:cNvSpPr/>
          <p:nvPr/>
        </p:nvSpPr>
        <p:spPr>
          <a:xfrm>
            <a:off x="8309427" y="6461156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B890390-9280-4891-A7C0-5B0FE98D67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2410" y="4879281"/>
            <a:ext cx="1929590" cy="196727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B32D4B-6202-4C84-8877-6FC2AC08BF50}"/>
              </a:ext>
            </a:extLst>
          </p:cNvPr>
          <p:cNvSpPr/>
          <p:nvPr/>
        </p:nvSpPr>
        <p:spPr>
          <a:xfrm>
            <a:off x="10254758" y="6461156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77D6679-085B-4E8B-BEDE-D64AF3B186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7699" y="2415495"/>
            <a:ext cx="2152237" cy="214809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A5E341A-4DCA-4A0E-A38B-BC1BEFCA84AF}"/>
              </a:ext>
            </a:extLst>
          </p:cNvPr>
          <p:cNvSpPr/>
          <p:nvPr/>
        </p:nvSpPr>
        <p:spPr>
          <a:xfrm>
            <a:off x="10007699" y="4174873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5e-3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CACD82F-FC19-4E5D-A55E-285BE19CA5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8451" y="136956"/>
            <a:ext cx="2117568" cy="215052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EB496E-C912-41AE-AA23-0A4B1398F62D}"/>
              </a:ext>
            </a:extLst>
          </p:cNvPr>
          <p:cNvSpPr/>
          <p:nvPr/>
        </p:nvSpPr>
        <p:spPr>
          <a:xfrm>
            <a:off x="4944585" y="1896334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5e-4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7BD7F73-D405-4E31-B985-988E89AE68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0182" y="136956"/>
            <a:ext cx="2143967" cy="214809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3F540D-F6EB-4FA1-ADD9-7BBBC607EA9D}"/>
              </a:ext>
            </a:extLst>
          </p:cNvPr>
          <p:cNvSpPr/>
          <p:nvPr/>
        </p:nvSpPr>
        <p:spPr>
          <a:xfrm>
            <a:off x="7046019" y="1896334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8e-4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6E60D25-1E55-422A-9893-80306A7899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9770" y="2915265"/>
            <a:ext cx="2448000" cy="2438400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FA8EB52-FC46-4F95-889F-644A42962522}"/>
              </a:ext>
            </a:extLst>
          </p:cNvPr>
          <p:cNvCxnSpPr>
            <a:cxnSpLocks/>
          </p:cNvCxnSpPr>
          <p:nvPr/>
        </p:nvCxnSpPr>
        <p:spPr>
          <a:xfrm flipH="1" flipV="1">
            <a:off x="4864382" y="2224741"/>
            <a:ext cx="3461343" cy="2658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DCBC202-C32E-43BF-8047-57284CCED416}"/>
              </a:ext>
            </a:extLst>
          </p:cNvPr>
          <p:cNvCxnSpPr>
            <a:cxnSpLocks/>
          </p:cNvCxnSpPr>
          <p:nvPr/>
        </p:nvCxnSpPr>
        <p:spPr>
          <a:xfrm flipV="1">
            <a:off x="8321183" y="1593383"/>
            <a:ext cx="1155239" cy="328980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6D89D6E9-C4FE-49C7-B546-DBB6E824AE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1768" y="2414313"/>
            <a:ext cx="2195931" cy="215052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A2F6F1-5D07-4B67-8FB8-D6510D0BE2C1}"/>
              </a:ext>
            </a:extLst>
          </p:cNvPr>
          <p:cNvSpPr/>
          <p:nvPr/>
        </p:nvSpPr>
        <p:spPr>
          <a:xfrm>
            <a:off x="7811768" y="4174873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1ED3AB3-D7F7-4D84-9585-C21099A5A677}"/>
              </a:ext>
            </a:extLst>
          </p:cNvPr>
          <p:cNvCxnSpPr>
            <a:cxnSpLocks/>
          </p:cNvCxnSpPr>
          <p:nvPr/>
        </p:nvCxnSpPr>
        <p:spPr>
          <a:xfrm flipH="1" flipV="1">
            <a:off x="7629516" y="4580553"/>
            <a:ext cx="2566754" cy="2859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5BDA601-C8BE-4291-AB59-BCAD4AD80B0C}"/>
              </a:ext>
            </a:extLst>
          </p:cNvPr>
          <p:cNvCxnSpPr>
            <a:cxnSpLocks/>
          </p:cNvCxnSpPr>
          <p:nvPr/>
        </p:nvCxnSpPr>
        <p:spPr>
          <a:xfrm flipV="1">
            <a:off x="10132885" y="4577235"/>
            <a:ext cx="2027051" cy="3008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63008F-0ED0-4BD4-B91A-4B8B918B0B78}"/>
              </a:ext>
            </a:extLst>
          </p:cNvPr>
          <p:cNvSpPr/>
          <p:nvPr/>
        </p:nvSpPr>
        <p:spPr>
          <a:xfrm>
            <a:off x="7754944" y="2356494"/>
            <a:ext cx="2252755" cy="2220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5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2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1CC1A8-C38E-498B-81A5-809BA859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1055004"/>
            <a:ext cx="3455068" cy="3461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76C400-5C4A-4C63-AF37-259377115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8" y="2915265"/>
            <a:ext cx="2447924" cy="244792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E4FAD5-F02E-4CEB-9796-DCE0C6D39C9D}"/>
              </a:ext>
            </a:extLst>
          </p:cNvPr>
          <p:cNvSpPr/>
          <p:nvPr/>
        </p:nvSpPr>
        <p:spPr>
          <a:xfrm>
            <a:off x="3619498" y="4114383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35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2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49F87-BAC2-4913-AD01-83AEFF78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404" y="1426964"/>
            <a:ext cx="3046441" cy="306405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E4FAD5-F02E-4CEB-9796-DCE0C6D39C9D}"/>
              </a:ext>
            </a:extLst>
          </p:cNvPr>
          <p:cNvSpPr/>
          <p:nvPr/>
        </p:nvSpPr>
        <p:spPr>
          <a:xfrm>
            <a:off x="2993404" y="4121683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4A1BCD-A9B3-4BAE-A892-E700E3073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7" y="2903233"/>
            <a:ext cx="2457525" cy="2438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93B8ECD-E625-436F-A71C-69C9769AC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845" y="1426962"/>
            <a:ext cx="3064051" cy="3064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D2C774-A426-44C5-AA41-0C1911CA1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404" y="1426960"/>
            <a:ext cx="3046408" cy="30640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46380-B57A-4FF6-94BE-927CB833AC4C}"/>
              </a:ext>
            </a:extLst>
          </p:cNvPr>
          <p:cNvSpPr/>
          <p:nvPr/>
        </p:nvSpPr>
        <p:spPr>
          <a:xfrm>
            <a:off x="6057488" y="4121683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2e-3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017874-8F46-474F-A801-3D1945B651EB}"/>
              </a:ext>
            </a:extLst>
          </p:cNvPr>
          <p:cNvSpPr/>
          <p:nvPr/>
        </p:nvSpPr>
        <p:spPr>
          <a:xfrm>
            <a:off x="9121539" y="4121683"/>
            <a:ext cx="1166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34B941-43F6-4632-8A92-5250901C9503}"/>
              </a:ext>
            </a:extLst>
          </p:cNvPr>
          <p:cNvSpPr/>
          <p:nvPr/>
        </p:nvSpPr>
        <p:spPr>
          <a:xfrm>
            <a:off x="2975761" y="1383620"/>
            <a:ext cx="3176396" cy="3107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2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39C914-7472-405A-8E1C-4EDEDB679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7" y="2915265"/>
            <a:ext cx="2443400" cy="245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1CAA0C-2853-41CC-B7BC-1E9E7BDE6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473" y="2334606"/>
            <a:ext cx="2283240" cy="229219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E4FAD5-F02E-4CEB-9796-DCE0C6D39C9D}"/>
              </a:ext>
            </a:extLst>
          </p:cNvPr>
          <p:cNvSpPr/>
          <p:nvPr/>
        </p:nvSpPr>
        <p:spPr>
          <a:xfrm>
            <a:off x="7696571" y="4288907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1e-3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2505DA-5012-4919-A24F-D84A6ED3E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596" y="2285054"/>
            <a:ext cx="2278995" cy="22921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6E7007-6613-4625-B70C-4C2EF0FD2C96}"/>
              </a:ext>
            </a:extLst>
          </p:cNvPr>
          <p:cNvSpPr/>
          <p:nvPr/>
        </p:nvSpPr>
        <p:spPr>
          <a:xfrm>
            <a:off x="3136596" y="4236703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596345-DF5E-4032-8407-D8AED6F32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986" y="2334600"/>
            <a:ext cx="2278995" cy="229662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F51839-9083-4864-B3AA-4E806320A499}"/>
              </a:ext>
            </a:extLst>
          </p:cNvPr>
          <p:cNvSpPr/>
          <p:nvPr/>
        </p:nvSpPr>
        <p:spPr>
          <a:xfrm>
            <a:off x="5420111" y="4288907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2e-3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88CC56-CD68-46B4-80A3-595380B05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389" y="4572297"/>
            <a:ext cx="2287796" cy="229219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BD414-937E-48FD-84EC-3201E530593C}"/>
              </a:ext>
            </a:extLst>
          </p:cNvPr>
          <p:cNvSpPr/>
          <p:nvPr/>
        </p:nvSpPr>
        <p:spPr>
          <a:xfrm>
            <a:off x="3136596" y="6506185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2e-3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FDAC6D-6C62-4FA2-BBFE-4DF299A18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389" y="15601"/>
            <a:ext cx="2274597" cy="229219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EEF544-E1B0-4249-8415-96A1C843ACD7}"/>
              </a:ext>
            </a:extLst>
          </p:cNvPr>
          <p:cNvSpPr/>
          <p:nvPr/>
        </p:nvSpPr>
        <p:spPr>
          <a:xfrm>
            <a:off x="3136596" y="1943977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5e-4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34B941-43F6-4632-8A92-5250901C9503}"/>
              </a:ext>
            </a:extLst>
          </p:cNvPr>
          <p:cNvSpPr/>
          <p:nvPr/>
        </p:nvSpPr>
        <p:spPr>
          <a:xfrm>
            <a:off x="3063791" y="2292471"/>
            <a:ext cx="2356319" cy="2365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1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F5BFF18-6B64-45A9-B175-7796FF7E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60" y="3446319"/>
            <a:ext cx="2971910" cy="29836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F1A9B0B-E85D-4576-B835-BFCCCC41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8" y="2912009"/>
            <a:ext cx="2447925" cy="2467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4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887932-D122-48C1-82AD-41F0ACD35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660" y="380933"/>
            <a:ext cx="2971910" cy="297191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C0126D-B68E-458F-90F1-0A8A3EF0325B}"/>
              </a:ext>
            </a:extLst>
          </p:cNvPr>
          <p:cNvSpPr/>
          <p:nvPr/>
        </p:nvSpPr>
        <p:spPr>
          <a:xfrm>
            <a:off x="3691867" y="2940093"/>
            <a:ext cx="1413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BFCD5-DBB4-41D4-8CE9-ED3266CFC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197" y="392321"/>
            <a:ext cx="2971909" cy="29605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EB064F-2C7B-4CCA-AE34-1A1FC81B2CF3}"/>
              </a:ext>
            </a:extLst>
          </p:cNvPr>
          <p:cNvSpPr/>
          <p:nvPr/>
        </p:nvSpPr>
        <p:spPr>
          <a:xfrm>
            <a:off x="6711945" y="2983511"/>
            <a:ext cx="1413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2e-3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72298A-8470-4626-B563-0682DC267628}"/>
              </a:ext>
            </a:extLst>
          </p:cNvPr>
          <p:cNvSpPr/>
          <p:nvPr/>
        </p:nvSpPr>
        <p:spPr>
          <a:xfrm>
            <a:off x="3691867" y="6052493"/>
            <a:ext cx="1413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2e-3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34B941-43F6-4632-8A92-5250901C9503}"/>
              </a:ext>
            </a:extLst>
          </p:cNvPr>
          <p:cNvSpPr/>
          <p:nvPr/>
        </p:nvSpPr>
        <p:spPr>
          <a:xfrm>
            <a:off x="3623033" y="362819"/>
            <a:ext cx="3060789" cy="2994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4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521369" y="678102"/>
            <a:ext cx="9023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Figures</a:t>
            </a:r>
          </a:p>
          <a:p>
            <a:r>
              <a:rPr lang="en-US" altLang="ko-KR" sz="1600" b="1" dirty="0"/>
              <a:t>	1.1. Figure 2</a:t>
            </a:r>
          </a:p>
          <a:p>
            <a:r>
              <a:rPr lang="en-US" altLang="ko-KR" sz="1600" b="1" dirty="0"/>
              <a:t>	1.2. Figure 4</a:t>
            </a:r>
          </a:p>
          <a:p>
            <a:r>
              <a:rPr lang="en-US" altLang="ko-KR" sz="1600" b="1" dirty="0"/>
              <a:t>	1.3. Figure 3</a:t>
            </a:r>
          </a:p>
          <a:p>
            <a:r>
              <a:rPr lang="en-US" altLang="ko-KR" sz="1600" b="1" dirty="0"/>
              <a:t>	1.4. Figure 6</a:t>
            </a:r>
          </a:p>
          <a:p>
            <a:endParaRPr lang="en-US" altLang="ko-KR" sz="1600" b="1" dirty="0"/>
          </a:p>
          <a:p>
            <a:r>
              <a:rPr lang="en-US" altLang="ko-KR" sz="2000" b="1" dirty="0"/>
              <a:t>2. CS SENSE</a:t>
            </a:r>
          </a:p>
        </p:txBody>
      </p:sp>
    </p:spTree>
    <p:extLst>
      <p:ext uri="{BB962C8B-B14F-4D97-AF65-F5344CB8AC3E}">
        <p14:creationId xmlns:p14="http://schemas.microsoft.com/office/powerpoint/2010/main" val="362845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2"/>
                <a:stretch>
                  <a:fillRect l="-1592" t="-1364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DA2FE2-00A7-4B1D-9CF9-B43E57FD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12" y="1276680"/>
            <a:ext cx="4161172" cy="41531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616431-519A-43C9-9C22-5BF7EBA1B7A9}"/>
              </a:ext>
            </a:extLst>
          </p:cNvPr>
          <p:cNvSpPr/>
          <p:nvPr/>
        </p:nvSpPr>
        <p:spPr>
          <a:xfrm>
            <a:off x="3490912" y="5060533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71561-42B5-4676-88AD-55B93929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7" y="2889025"/>
            <a:ext cx="2447927" cy="24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5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305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</a:t>
            </a:r>
          </a:p>
          <a:p>
            <a:r>
              <a:rPr lang="en-US" altLang="ko-KR" sz="3600" b="1" dirty="0"/>
              <a:t>CS SENSE</a:t>
            </a:r>
            <a:endParaRPr lang="en-US" altLang="ko-KR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72047-09A0-486A-AED5-1D80CB1982A4}"/>
              </a:ext>
            </a:extLst>
          </p:cNvPr>
          <p:cNvSpPr/>
          <p:nvPr/>
        </p:nvSpPr>
        <p:spPr>
          <a:xfrm>
            <a:off x="-2178049" y="2447763"/>
            <a:ext cx="1314450" cy="519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2534F-9E26-413C-B2E7-03A1B4DB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71" y="4145416"/>
            <a:ext cx="4391025" cy="77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ED7FA-F9DE-4172-A4F8-1E9683F9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93" y="2712584"/>
            <a:ext cx="3706895" cy="981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87F6B-DFD1-47AC-B2A6-DE380A48DD8B}"/>
              </a:ext>
            </a:extLst>
          </p:cNvPr>
          <p:cNvSpPr txBox="1"/>
          <p:nvPr/>
        </p:nvSpPr>
        <p:spPr>
          <a:xfrm>
            <a:off x="3287846" y="3203202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Sparse MRI 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2F113-6AC8-4F46-A7CC-A5997F3C918E}"/>
              </a:ext>
            </a:extLst>
          </p:cNvPr>
          <p:cNvSpPr txBox="1"/>
          <p:nvPr/>
        </p:nvSpPr>
        <p:spPr>
          <a:xfrm>
            <a:off x="3287846" y="4361901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CS SENSE : </a:t>
            </a:r>
          </a:p>
        </p:txBody>
      </p:sp>
    </p:spTree>
    <p:extLst>
      <p:ext uri="{BB962C8B-B14F-4D97-AF65-F5344CB8AC3E}">
        <p14:creationId xmlns:p14="http://schemas.microsoft.com/office/powerpoint/2010/main" val="342883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3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24" y="1404658"/>
            <a:ext cx="3969373" cy="39539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D88FA5B-9DD3-4712-8B53-B34DFA50E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107" y="1404658"/>
            <a:ext cx="3953928" cy="395392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BD4B39-FD7C-470E-BFE2-3A95448EFDF4}"/>
              </a:ext>
            </a:extLst>
          </p:cNvPr>
          <p:cNvSpPr/>
          <p:nvPr/>
        </p:nvSpPr>
        <p:spPr>
          <a:xfrm>
            <a:off x="4138106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12F30-7275-446C-92B6-65188959A4BD}"/>
              </a:ext>
            </a:extLst>
          </p:cNvPr>
          <p:cNvSpPr txBox="1"/>
          <p:nvPr/>
        </p:nvSpPr>
        <p:spPr>
          <a:xfrm>
            <a:off x="5358658" y="1043710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Sparse SENSE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55DD1B-E4F9-4581-B89C-18AFB0A542FE}"/>
              </a:ext>
            </a:extLst>
          </p:cNvPr>
          <p:cNvSpPr txBox="1"/>
          <p:nvPr/>
        </p:nvSpPr>
        <p:spPr>
          <a:xfrm>
            <a:off x="9679490" y="1029855"/>
            <a:ext cx="108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CS SENSE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4FE95F-8735-401F-A0C6-E071A762D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192" y="1404658"/>
            <a:ext cx="3938808" cy="395392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08E508-81FF-4FED-B1F9-E99EA59610B7}"/>
              </a:ext>
            </a:extLst>
          </p:cNvPr>
          <p:cNvSpPr/>
          <p:nvPr/>
        </p:nvSpPr>
        <p:spPr>
          <a:xfrm>
            <a:off x="8253192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83180-16AA-4154-BE78-770B51395298}"/>
              </a:ext>
            </a:extLst>
          </p:cNvPr>
          <p:cNvSpPr txBox="1"/>
          <p:nvPr/>
        </p:nvSpPr>
        <p:spPr>
          <a:xfrm>
            <a:off x="1223149" y="1029855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Ground</a:t>
            </a:r>
            <a:r>
              <a:rPr lang="ko-KR" altLang="en-US" b="1" dirty="0">
                <a:latin typeface="Melior"/>
              </a:rPr>
              <a:t> </a:t>
            </a:r>
            <a:r>
              <a:rPr lang="en-US" altLang="ko-KR" b="1" dirty="0">
                <a:latin typeface="Melior"/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4065252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D18297A-132D-411D-9E2B-0A13BA84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05" y="1407848"/>
            <a:ext cx="3953161" cy="3960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E7E8B6-6FF6-410D-96EC-2C4F8F35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456" y="1413043"/>
            <a:ext cx="3945544" cy="3945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4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24" y="1404658"/>
            <a:ext cx="3969373" cy="395392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BD4B39-FD7C-470E-BFE2-3A95448EFDF4}"/>
              </a:ext>
            </a:extLst>
          </p:cNvPr>
          <p:cNvSpPr/>
          <p:nvPr/>
        </p:nvSpPr>
        <p:spPr>
          <a:xfrm>
            <a:off x="4138106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1e-3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12F30-7275-446C-92B6-65188959A4BD}"/>
              </a:ext>
            </a:extLst>
          </p:cNvPr>
          <p:cNvSpPr txBox="1"/>
          <p:nvPr/>
        </p:nvSpPr>
        <p:spPr>
          <a:xfrm>
            <a:off x="5358658" y="1043710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Sparse SENSE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55DD1B-E4F9-4581-B89C-18AFB0A542FE}"/>
              </a:ext>
            </a:extLst>
          </p:cNvPr>
          <p:cNvSpPr txBox="1"/>
          <p:nvPr/>
        </p:nvSpPr>
        <p:spPr>
          <a:xfrm>
            <a:off x="9679490" y="1029855"/>
            <a:ext cx="108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CS SENSE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08E508-81FF-4FED-B1F9-E99EA59610B7}"/>
              </a:ext>
            </a:extLst>
          </p:cNvPr>
          <p:cNvSpPr/>
          <p:nvPr/>
        </p:nvSpPr>
        <p:spPr>
          <a:xfrm>
            <a:off x="8253192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83180-16AA-4154-BE78-770B51395298}"/>
              </a:ext>
            </a:extLst>
          </p:cNvPr>
          <p:cNvSpPr txBox="1"/>
          <p:nvPr/>
        </p:nvSpPr>
        <p:spPr>
          <a:xfrm>
            <a:off x="1223149" y="1029855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Ground</a:t>
            </a:r>
            <a:r>
              <a:rPr lang="ko-KR" altLang="en-US" b="1" dirty="0">
                <a:latin typeface="Melior"/>
              </a:rPr>
              <a:t> </a:t>
            </a:r>
            <a:r>
              <a:rPr lang="en-US" altLang="ko-KR" b="1" dirty="0">
                <a:latin typeface="Melior"/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428103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D5B033-13FB-453B-8A03-17B3AF4B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82" y="1399187"/>
            <a:ext cx="3974627" cy="3959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879643-795E-4A6D-BDDD-29BED228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5" y="1399187"/>
            <a:ext cx="3945544" cy="396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4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24" y="1404658"/>
            <a:ext cx="3969373" cy="395392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BD4B39-FD7C-470E-BFE2-3A95448EFDF4}"/>
              </a:ext>
            </a:extLst>
          </p:cNvPr>
          <p:cNvSpPr/>
          <p:nvPr/>
        </p:nvSpPr>
        <p:spPr>
          <a:xfrm>
            <a:off x="4138106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12F30-7275-446C-92B6-65188959A4BD}"/>
              </a:ext>
            </a:extLst>
          </p:cNvPr>
          <p:cNvSpPr txBox="1"/>
          <p:nvPr/>
        </p:nvSpPr>
        <p:spPr>
          <a:xfrm>
            <a:off x="5358658" y="1043710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Sparse SENSE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55DD1B-E4F9-4581-B89C-18AFB0A542FE}"/>
              </a:ext>
            </a:extLst>
          </p:cNvPr>
          <p:cNvSpPr txBox="1"/>
          <p:nvPr/>
        </p:nvSpPr>
        <p:spPr>
          <a:xfrm>
            <a:off x="9679490" y="1029855"/>
            <a:ext cx="108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CS SENSE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08E508-81FF-4FED-B1F9-E99EA59610B7}"/>
              </a:ext>
            </a:extLst>
          </p:cNvPr>
          <p:cNvSpPr/>
          <p:nvPr/>
        </p:nvSpPr>
        <p:spPr>
          <a:xfrm>
            <a:off x="8253192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83180-16AA-4154-BE78-770B51395298}"/>
              </a:ext>
            </a:extLst>
          </p:cNvPr>
          <p:cNvSpPr txBox="1"/>
          <p:nvPr/>
        </p:nvSpPr>
        <p:spPr>
          <a:xfrm>
            <a:off x="1223149" y="1029855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Ground</a:t>
            </a:r>
            <a:r>
              <a:rPr lang="ko-KR" altLang="en-US" b="1" dirty="0">
                <a:latin typeface="Melior"/>
              </a:rPr>
              <a:t> </a:t>
            </a:r>
            <a:r>
              <a:rPr lang="en-US" altLang="ko-KR" b="1" dirty="0">
                <a:latin typeface="Melior"/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391298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6CDAF-329A-427A-BDE3-293D58C4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62" y="1399187"/>
            <a:ext cx="3961532" cy="3953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3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24" y="1404658"/>
            <a:ext cx="3969373" cy="395392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BD4B39-FD7C-470E-BFE2-3A95448EFDF4}"/>
              </a:ext>
            </a:extLst>
          </p:cNvPr>
          <p:cNvSpPr/>
          <p:nvPr/>
        </p:nvSpPr>
        <p:spPr>
          <a:xfrm>
            <a:off x="4091462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12F30-7275-446C-92B6-65188959A4BD}"/>
              </a:ext>
            </a:extLst>
          </p:cNvPr>
          <p:cNvSpPr txBox="1"/>
          <p:nvPr/>
        </p:nvSpPr>
        <p:spPr>
          <a:xfrm>
            <a:off x="5358658" y="1043710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Sparse SENSE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55DD1B-E4F9-4581-B89C-18AFB0A542FE}"/>
              </a:ext>
            </a:extLst>
          </p:cNvPr>
          <p:cNvSpPr txBox="1"/>
          <p:nvPr/>
        </p:nvSpPr>
        <p:spPr>
          <a:xfrm>
            <a:off x="9679490" y="1029855"/>
            <a:ext cx="108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CS SENSE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83180-16AA-4154-BE78-770B51395298}"/>
              </a:ext>
            </a:extLst>
          </p:cNvPr>
          <p:cNvSpPr txBox="1"/>
          <p:nvPr/>
        </p:nvSpPr>
        <p:spPr>
          <a:xfrm>
            <a:off x="1223149" y="1029855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Ground</a:t>
            </a:r>
            <a:r>
              <a:rPr lang="ko-KR" altLang="en-US" b="1" dirty="0">
                <a:latin typeface="Melior"/>
              </a:rPr>
              <a:t> </a:t>
            </a:r>
            <a:r>
              <a:rPr lang="en-US" altLang="ko-KR" b="1" dirty="0">
                <a:latin typeface="Melior"/>
              </a:rPr>
              <a:t>Truth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CA7BBF-560D-4AF0-95D8-3C6E0C229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460" y="1399187"/>
            <a:ext cx="3974540" cy="395939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08E508-81FF-4FED-B1F9-E99EA59610B7}"/>
              </a:ext>
            </a:extLst>
          </p:cNvPr>
          <p:cNvSpPr/>
          <p:nvPr/>
        </p:nvSpPr>
        <p:spPr>
          <a:xfrm>
            <a:off x="8253192" y="4896921"/>
            <a:ext cx="1767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7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2"/>
                <a:stretch>
                  <a:fillRect l="-1592" t="-1364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4" y="1404658"/>
            <a:ext cx="3969373" cy="39539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1F12F30-7275-446C-92B6-65188959A4BD}"/>
              </a:ext>
            </a:extLst>
          </p:cNvPr>
          <p:cNvSpPr txBox="1"/>
          <p:nvPr/>
        </p:nvSpPr>
        <p:spPr>
          <a:xfrm>
            <a:off x="5383596" y="131690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Sparse SENSE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55DD1B-E4F9-4581-B89C-18AFB0A542FE}"/>
              </a:ext>
            </a:extLst>
          </p:cNvPr>
          <p:cNvSpPr txBox="1"/>
          <p:nvPr/>
        </p:nvSpPr>
        <p:spPr>
          <a:xfrm>
            <a:off x="9704428" y="117835"/>
            <a:ext cx="108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CS SENSE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83180-16AA-4154-BE78-770B51395298}"/>
              </a:ext>
            </a:extLst>
          </p:cNvPr>
          <p:cNvSpPr txBox="1"/>
          <p:nvPr/>
        </p:nvSpPr>
        <p:spPr>
          <a:xfrm>
            <a:off x="1223149" y="1029855"/>
            <a:ext cx="151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Ground</a:t>
            </a:r>
            <a:r>
              <a:rPr lang="ko-KR" altLang="en-US" b="1" dirty="0">
                <a:latin typeface="Melior"/>
              </a:rPr>
              <a:t> </a:t>
            </a:r>
            <a:r>
              <a:rPr lang="en-US" altLang="ko-KR" b="1" dirty="0">
                <a:latin typeface="Melior"/>
              </a:rPr>
              <a:t>Truth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F034575-E851-48DA-969F-A64B5E39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357" y="3617145"/>
            <a:ext cx="3247075" cy="3240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64CA74-8B8E-476C-B0BA-F30343B1A9F7}"/>
              </a:ext>
            </a:extLst>
          </p:cNvPr>
          <p:cNvSpPr/>
          <p:nvPr/>
        </p:nvSpPr>
        <p:spPr>
          <a:xfrm>
            <a:off x="8720108" y="6396334"/>
            <a:ext cx="15465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9BE94A-4B9E-4779-AEBC-45A84A981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369" y="425683"/>
            <a:ext cx="3247063" cy="324085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77956C-4025-4146-9A68-C9FC954238FD}"/>
              </a:ext>
            </a:extLst>
          </p:cNvPr>
          <p:cNvSpPr/>
          <p:nvPr/>
        </p:nvSpPr>
        <p:spPr>
          <a:xfrm>
            <a:off x="8702357" y="3178596"/>
            <a:ext cx="1636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2e-3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5696E8-227F-4EBA-8207-E03FA78BE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172" y="439466"/>
            <a:ext cx="3247075" cy="32470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D0DA20-F7AF-43E4-A98F-59C4263D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8172" y="3642466"/>
            <a:ext cx="3247074" cy="322841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96D6E6-06A9-4821-82AD-7366EE334674}"/>
              </a:ext>
            </a:extLst>
          </p:cNvPr>
          <p:cNvSpPr/>
          <p:nvPr/>
        </p:nvSpPr>
        <p:spPr>
          <a:xfrm>
            <a:off x="4818171" y="6396335"/>
            <a:ext cx="1512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2e-3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FD971D-69DB-4DA7-BB02-9E56921EF96D}"/>
              </a:ext>
            </a:extLst>
          </p:cNvPr>
          <p:cNvSpPr/>
          <p:nvPr/>
        </p:nvSpPr>
        <p:spPr>
          <a:xfrm>
            <a:off x="4818170" y="3210816"/>
            <a:ext cx="1512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940424-F358-48C2-B358-4FB310A0836E}"/>
              </a:ext>
            </a:extLst>
          </p:cNvPr>
          <p:cNvSpPr/>
          <p:nvPr/>
        </p:nvSpPr>
        <p:spPr>
          <a:xfrm>
            <a:off x="8711882" y="449067"/>
            <a:ext cx="3247063" cy="324085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6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1.4. Figure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/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Melior"/>
                  </a:rPr>
                  <a:t>Iteration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:</a:t>
                </a:r>
                <a:r>
                  <a:rPr lang="ko-KR" altLang="en-US" sz="1600" b="1" dirty="0">
                    <a:latin typeface="Melior"/>
                  </a:rPr>
                  <a:t> </a:t>
                </a:r>
                <a:r>
                  <a:rPr lang="en-US" altLang="ko-KR" sz="1600" b="1" dirty="0">
                    <a:latin typeface="Melior"/>
                  </a:rPr>
                  <a:t>80</a:t>
                </a:r>
              </a:p>
              <a:p>
                <a:r>
                  <a:rPr lang="en-US" altLang="ko-KR" sz="1600" b="1" dirty="0">
                    <a:latin typeface="Melior"/>
                  </a:rPr>
                  <a:t>Alpha = 0.05</a:t>
                </a:r>
              </a:p>
              <a:p>
                <a:r>
                  <a:rPr lang="en-US" altLang="ko-KR" sz="1600" b="1" dirty="0">
                    <a:latin typeface="Melior"/>
                  </a:rPr>
                  <a:t>Beta = 0.6</a:t>
                </a:r>
              </a:p>
              <a:p>
                <a:r>
                  <a:rPr lang="en-US" altLang="ko-KR" sz="1600" b="1" dirty="0">
                    <a:latin typeface="Melior"/>
                  </a:rPr>
                  <a:t>Smoothing factor : 1e-6</a:t>
                </a:r>
              </a:p>
              <a:p>
                <a:r>
                  <a:rPr lang="en-US" altLang="ko-KR" sz="1600" b="1" dirty="0">
                    <a:latin typeface="Melior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sz="1600" b="1" dirty="0">
                  <a:latin typeface="Melior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D5E9EB-EEAD-4ADA-8FA7-D81C61FD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7" y="5411970"/>
                <a:ext cx="2301769" cy="1344535"/>
              </a:xfrm>
              <a:prstGeom prst="rect">
                <a:avLst/>
              </a:prstGeom>
              <a:blipFill>
                <a:blip r:embed="rId2"/>
                <a:stretch>
                  <a:fillRect l="-1592" t="-1364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9D9E98B-4BC6-4821-9633-686E8A9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9" y="476865"/>
            <a:ext cx="2447925" cy="24384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18948F-E77A-40C5-B597-A368069A1B49}"/>
              </a:ext>
            </a:extLst>
          </p:cNvPr>
          <p:cNvSpPr/>
          <p:nvPr/>
        </p:nvSpPr>
        <p:spPr>
          <a:xfrm>
            <a:off x="285628" y="2683052"/>
            <a:ext cx="1110251" cy="27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Reference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DA2FE2-00A7-4B1D-9CF9-B43E57FD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681" y="1451573"/>
            <a:ext cx="3343025" cy="33366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616431-519A-43C9-9C22-5BF7EBA1B7A9}"/>
              </a:ext>
            </a:extLst>
          </p:cNvPr>
          <p:cNvSpPr/>
          <p:nvPr/>
        </p:nvSpPr>
        <p:spPr>
          <a:xfrm>
            <a:off x="3402681" y="4418849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1e-3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71561-42B5-4676-88AD-55B93929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27" y="2889025"/>
            <a:ext cx="2447927" cy="2447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C76E23-6D60-4E2D-BD94-790EFE25D0C6}"/>
              </a:ext>
            </a:extLst>
          </p:cNvPr>
          <p:cNvSpPr txBox="1"/>
          <p:nvPr/>
        </p:nvSpPr>
        <p:spPr>
          <a:xfrm>
            <a:off x="4362127" y="1029855"/>
            <a:ext cx="1315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Melior"/>
              </a:rPr>
              <a:t>SparseSENSE</a:t>
            </a:r>
            <a:endParaRPr lang="en-US" altLang="ko-KR" sz="1600" b="1" dirty="0">
              <a:latin typeface="Melio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24777-4969-46BC-8CD8-81FAEC8AD6AD}"/>
              </a:ext>
            </a:extLst>
          </p:cNvPr>
          <p:cNvSpPr txBox="1"/>
          <p:nvPr/>
        </p:nvSpPr>
        <p:spPr>
          <a:xfrm>
            <a:off x="8212233" y="1029855"/>
            <a:ext cx="1315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CS SENSE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6403C4-BDAC-4289-A4C7-493D7DFB3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706" y="1451573"/>
            <a:ext cx="3349441" cy="33366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D056F4-C1ED-4BE1-AFCC-76E6FA1B2534}"/>
              </a:ext>
            </a:extLst>
          </p:cNvPr>
          <p:cNvSpPr/>
          <p:nvPr/>
        </p:nvSpPr>
        <p:spPr>
          <a:xfrm>
            <a:off x="6745706" y="4418849"/>
            <a:ext cx="108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wav weight = 2e-3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elior"/>
              </a:rPr>
              <a:t>TV weight = 3e-3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1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305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1. </a:t>
            </a:r>
          </a:p>
          <a:p>
            <a:r>
              <a:rPr lang="en-US" altLang="ko-KR" sz="3600" b="1" dirty="0"/>
              <a:t>Figures</a:t>
            </a:r>
            <a:endParaRPr lang="en-US" altLang="ko-KR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72047-09A0-486A-AED5-1D80CB1982A4}"/>
              </a:ext>
            </a:extLst>
          </p:cNvPr>
          <p:cNvSpPr/>
          <p:nvPr/>
        </p:nvSpPr>
        <p:spPr>
          <a:xfrm>
            <a:off x="-2178049" y="2447763"/>
            <a:ext cx="1314450" cy="519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4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1.1. Figure 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-2178049" y="2447763"/>
            <a:ext cx="1314450" cy="519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F4345C-AB0A-4D93-9B5F-5B0A96EA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1" y="577334"/>
            <a:ext cx="5631052" cy="60647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B31662-19F5-4ECF-8D15-BD07FE49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30" y="2667000"/>
            <a:ext cx="2616963" cy="3975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2F4C65-8833-47EB-9801-1010ECE1F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426" y="2667000"/>
            <a:ext cx="2616963" cy="397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4B6273-A5AB-4441-A44A-C9767A4CB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190" y="215899"/>
            <a:ext cx="2549976" cy="2038916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436CDBB-B26B-41A0-B814-8D86EAA840D2}"/>
              </a:ext>
            </a:extLst>
          </p:cNvPr>
          <p:cNvSpPr/>
          <p:nvPr/>
        </p:nvSpPr>
        <p:spPr>
          <a:xfrm>
            <a:off x="5901267" y="4603186"/>
            <a:ext cx="194733" cy="104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A9DC759-A690-4C39-B2DC-028982EB6906}"/>
              </a:ext>
            </a:extLst>
          </p:cNvPr>
          <p:cNvSpPr/>
          <p:nvPr/>
        </p:nvSpPr>
        <p:spPr>
          <a:xfrm>
            <a:off x="9061563" y="4603186"/>
            <a:ext cx="194733" cy="104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0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1.2. Figure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47EAF-2FC9-4E77-9D93-32E50F7620ED}"/>
              </a:ext>
            </a:extLst>
          </p:cNvPr>
          <p:cNvSpPr txBox="1"/>
          <p:nvPr/>
        </p:nvSpPr>
        <p:spPr>
          <a:xfrm>
            <a:off x="8166769" y="7054285"/>
            <a:ext cx="5422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elior"/>
              </a:rPr>
              <a:t>The data acquisition speed of MRI is circumscribed </a:t>
            </a:r>
            <a:r>
              <a:rPr lang="en-US" altLang="ko-KR" sz="2000" dirty="0">
                <a:latin typeface="Melior"/>
              </a:rPr>
              <a:t>by physical(gradient amp) and physiological(nerve stimulation) constraints. Therefore, many researches are seeking for methods to </a:t>
            </a:r>
            <a:r>
              <a:rPr lang="en-US" altLang="ko-KR" sz="2000" b="1" dirty="0">
                <a:latin typeface="Melior"/>
              </a:rPr>
              <a:t>reduce the amount of acquired data without degrading the image quality.</a:t>
            </a:r>
            <a:endParaRPr lang="ko-KR" altLang="en-US" sz="2000" b="1" dirty="0">
              <a:latin typeface="Melior"/>
            </a:endParaRPr>
          </a:p>
          <a:p>
            <a:endParaRPr lang="ko-KR" altLang="en-US" sz="2000" dirty="0">
              <a:latin typeface="Melior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-2178049" y="2447763"/>
            <a:ext cx="1314450" cy="519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FDB924-718E-4EDD-B243-6FA65D4D3E8F}"/>
              </a:ext>
            </a:extLst>
          </p:cNvPr>
          <p:cNvGrpSpPr/>
          <p:nvPr/>
        </p:nvGrpSpPr>
        <p:grpSpPr>
          <a:xfrm>
            <a:off x="2280023" y="783857"/>
            <a:ext cx="7569556" cy="5762171"/>
            <a:chOff x="871711" y="711200"/>
            <a:chExt cx="7569556" cy="57621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A93F82-4DC0-409C-A9B2-EE490009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711" y="711200"/>
              <a:ext cx="6779024" cy="57621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F50092-F5E6-43B1-81BA-75194073542F}"/>
                </a:ext>
              </a:extLst>
            </p:cNvPr>
            <p:cNvSpPr txBox="1"/>
            <p:nvPr/>
          </p:nvSpPr>
          <p:spPr>
            <a:xfrm>
              <a:off x="3900673" y="2047653"/>
              <a:ext cx="512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Melior"/>
                </a:rPr>
                <a:t>FT</a:t>
              </a:r>
            </a:p>
          </p:txBody>
        </p: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038CE81-24E0-427C-9E3A-867CD31FD279}"/>
                </a:ext>
              </a:extLst>
            </p:cNvPr>
            <p:cNvSpPr/>
            <p:nvPr/>
          </p:nvSpPr>
          <p:spPr>
            <a:xfrm>
              <a:off x="3843867" y="2047653"/>
              <a:ext cx="567266" cy="677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F84D416-E44F-45EE-9AB3-B7536B7D0BA1}"/>
                </a:ext>
              </a:extLst>
            </p:cNvPr>
            <p:cNvSpPr/>
            <p:nvPr/>
          </p:nvSpPr>
          <p:spPr>
            <a:xfrm rot="5400000">
              <a:off x="5846234" y="3558418"/>
              <a:ext cx="567266" cy="677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94F6EC21-E872-4D96-9CEE-0559320D8112}"/>
                </a:ext>
              </a:extLst>
            </p:cNvPr>
            <p:cNvSpPr/>
            <p:nvPr/>
          </p:nvSpPr>
          <p:spPr>
            <a:xfrm rot="10800000">
              <a:off x="3873515" y="5175551"/>
              <a:ext cx="567266" cy="677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E4DEB1-8513-4281-A6FF-756A8E724605}"/>
                </a:ext>
              </a:extLst>
            </p:cNvPr>
            <p:cNvSpPr txBox="1"/>
            <p:nvPr/>
          </p:nvSpPr>
          <p:spPr>
            <a:xfrm>
              <a:off x="6163734" y="3291143"/>
              <a:ext cx="2277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Melior"/>
                </a:rPr>
                <a:t>Random</a:t>
              </a:r>
            </a:p>
            <a:p>
              <a:r>
                <a:rPr lang="en-US" altLang="ko-KR" sz="1600" b="1" dirty="0" err="1">
                  <a:latin typeface="Melior"/>
                </a:rPr>
                <a:t>undersampling</a:t>
              </a:r>
              <a:endParaRPr lang="en-US" altLang="ko-KR" sz="1600" b="1" dirty="0">
                <a:latin typeface="Melior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FBA39-6E67-44CE-90F3-A00E757AF0FE}"/>
                </a:ext>
              </a:extLst>
            </p:cNvPr>
            <p:cNvSpPr txBox="1"/>
            <p:nvPr/>
          </p:nvSpPr>
          <p:spPr>
            <a:xfrm>
              <a:off x="3873514" y="4840086"/>
              <a:ext cx="588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Melior"/>
                </a:rPr>
                <a:t> IFT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50CFA2-6B3E-4C70-817F-7EB3748C5BCC}"/>
              </a:ext>
            </a:extLst>
          </p:cNvPr>
          <p:cNvSpPr txBox="1"/>
          <p:nvPr/>
        </p:nvSpPr>
        <p:spPr>
          <a:xfrm>
            <a:off x="792381" y="418812"/>
            <a:ext cx="2772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PSF(Point Spread Function)</a:t>
            </a:r>
          </a:p>
        </p:txBody>
      </p:sp>
    </p:spTree>
    <p:extLst>
      <p:ext uri="{BB962C8B-B14F-4D97-AF65-F5344CB8AC3E}">
        <p14:creationId xmlns:p14="http://schemas.microsoft.com/office/powerpoint/2010/main" val="236027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1.2. Figure 4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-2178049" y="2447763"/>
            <a:ext cx="1314450" cy="519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E24868-80F9-4272-A4CC-C8B4EB12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6" y="1078593"/>
            <a:ext cx="3248509" cy="24157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7F78C-8C9B-4C7F-8529-1BD2CD7C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26" y="1078593"/>
            <a:ext cx="3339941" cy="2415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C471AA-B027-4B5A-BEF4-7011E89A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258" y="1103554"/>
            <a:ext cx="3379405" cy="2415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DFDD1D-5F60-4560-AE31-4C013CAA2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750" y="3979742"/>
            <a:ext cx="3379406" cy="2440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8EEFD4-446A-46F0-999E-35135D08F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261" y="4004703"/>
            <a:ext cx="3379406" cy="2434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8ADDF3-16D6-4AA7-BA27-56418E3E5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18" y="4004703"/>
            <a:ext cx="3269828" cy="241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D1547-7BFF-40F2-AA35-AD68F0964433}"/>
              </a:ext>
            </a:extLst>
          </p:cNvPr>
          <p:cNvSpPr txBox="1"/>
          <p:nvPr/>
        </p:nvSpPr>
        <p:spPr>
          <a:xfrm>
            <a:off x="792381" y="418812"/>
            <a:ext cx="478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The wavelet TPSF(Transform Point Spread Function)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F202921-EE84-4CE3-9BBA-4A4A8F483C67}"/>
              </a:ext>
            </a:extLst>
          </p:cNvPr>
          <p:cNvSpPr/>
          <p:nvPr/>
        </p:nvSpPr>
        <p:spPr>
          <a:xfrm>
            <a:off x="3810000" y="2269066"/>
            <a:ext cx="475584" cy="5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6B23CA2-BC9D-4297-A009-28213EA3B77C}"/>
              </a:ext>
            </a:extLst>
          </p:cNvPr>
          <p:cNvSpPr/>
          <p:nvPr/>
        </p:nvSpPr>
        <p:spPr>
          <a:xfrm>
            <a:off x="7782670" y="2269066"/>
            <a:ext cx="475584" cy="5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C0851F3-6593-4BF6-8257-D5B1B3E721AA}"/>
              </a:ext>
            </a:extLst>
          </p:cNvPr>
          <p:cNvSpPr/>
          <p:nvPr/>
        </p:nvSpPr>
        <p:spPr>
          <a:xfrm rot="10800000">
            <a:off x="3810492" y="5268752"/>
            <a:ext cx="475584" cy="5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9EE2A6A-6AE1-48DA-97AE-B03BD78193A2}"/>
              </a:ext>
            </a:extLst>
          </p:cNvPr>
          <p:cNvSpPr/>
          <p:nvPr/>
        </p:nvSpPr>
        <p:spPr>
          <a:xfrm rot="10800000">
            <a:off x="7783162" y="5268752"/>
            <a:ext cx="475584" cy="5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E23ED3D-EE70-41CA-A7EF-124C4829135F}"/>
              </a:ext>
            </a:extLst>
          </p:cNvPr>
          <p:cNvSpPr/>
          <p:nvPr/>
        </p:nvSpPr>
        <p:spPr>
          <a:xfrm rot="5400000">
            <a:off x="9937488" y="3721026"/>
            <a:ext cx="371124" cy="56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8931E-6D21-4576-B1D7-88EE2D8CA8E2}"/>
              </a:ext>
            </a:extLst>
          </p:cNvPr>
          <p:cNvSpPr txBox="1"/>
          <p:nvPr/>
        </p:nvSpPr>
        <p:spPr>
          <a:xfrm>
            <a:off x="3696652" y="1925360"/>
            <a:ext cx="96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IDWT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B9015-A695-45D8-88B0-E3F6EEAFD669}"/>
              </a:ext>
            </a:extLst>
          </p:cNvPr>
          <p:cNvSpPr txBox="1"/>
          <p:nvPr/>
        </p:nvSpPr>
        <p:spPr>
          <a:xfrm>
            <a:off x="7777071" y="1925360"/>
            <a:ext cx="96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FFT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6003E0-EF81-44CD-8293-C61247C1A704}"/>
              </a:ext>
            </a:extLst>
          </p:cNvPr>
          <p:cNvSpPr txBox="1"/>
          <p:nvPr/>
        </p:nvSpPr>
        <p:spPr>
          <a:xfrm>
            <a:off x="3696652" y="4899420"/>
            <a:ext cx="96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FDWT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F8AC8A-ADCB-49E1-9CDC-89A178351289}"/>
              </a:ext>
            </a:extLst>
          </p:cNvPr>
          <p:cNvSpPr txBox="1"/>
          <p:nvPr/>
        </p:nvSpPr>
        <p:spPr>
          <a:xfrm>
            <a:off x="7777071" y="4899420"/>
            <a:ext cx="96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elior"/>
              </a:rPr>
              <a:t>IFFT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BE5DE-F08C-4092-8AA5-ECB916FD5BAD}"/>
              </a:ext>
            </a:extLst>
          </p:cNvPr>
          <p:cNvSpPr txBox="1"/>
          <p:nvPr/>
        </p:nvSpPr>
        <p:spPr>
          <a:xfrm>
            <a:off x="10151532" y="3547012"/>
            <a:ext cx="1778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Melior"/>
              </a:rPr>
              <a:t>Random</a:t>
            </a:r>
          </a:p>
          <a:p>
            <a:r>
              <a:rPr lang="en-US" altLang="ko-KR" sz="1100" b="1" dirty="0" err="1">
                <a:latin typeface="Melior"/>
              </a:rPr>
              <a:t>undersampling</a:t>
            </a:r>
            <a:endParaRPr lang="en-US" altLang="ko-KR" sz="1100" b="1" dirty="0">
              <a:latin typeface="Melior"/>
            </a:endParaRPr>
          </a:p>
        </p:txBody>
      </p:sp>
    </p:spTree>
    <p:extLst>
      <p:ext uri="{BB962C8B-B14F-4D97-AF65-F5344CB8AC3E}">
        <p14:creationId xmlns:p14="http://schemas.microsoft.com/office/powerpoint/2010/main" val="342946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1.3. Figure 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-2178049" y="2447763"/>
            <a:ext cx="1314450" cy="519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9626E-20F5-4B17-8DEF-F70F44FB7158}"/>
              </a:ext>
            </a:extLst>
          </p:cNvPr>
          <p:cNvSpPr txBox="1"/>
          <p:nvPr/>
        </p:nvSpPr>
        <p:spPr>
          <a:xfrm>
            <a:off x="792381" y="418812"/>
            <a:ext cx="478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Transform-domain sparsity of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85AAD-EE41-49F8-A5B8-7A38A88F900A}"/>
              </a:ext>
            </a:extLst>
          </p:cNvPr>
          <p:cNvSpPr txBox="1"/>
          <p:nvPr/>
        </p:nvSpPr>
        <p:spPr>
          <a:xfrm rot="16200000">
            <a:off x="7575" y="2356976"/>
            <a:ext cx="882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Wavelet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423DE-CA3C-41A6-A6C2-AFF7CFC6D8D3}"/>
              </a:ext>
            </a:extLst>
          </p:cNvPr>
          <p:cNvSpPr txBox="1"/>
          <p:nvPr/>
        </p:nvSpPr>
        <p:spPr>
          <a:xfrm rot="16200000">
            <a:off x="-104130" y="4168878"/>
            <a:ext cx="1105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Finite diff.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812B55-B563-4365-AAE1-5713E878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40" y="2309105"/>
            <a:ext cx="2465582" cy="24621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810B1-C352-4AB5-8EBE-4D24BBBA928F}"/>
              </a:ext>
            </a:extLst>
          </p:cNvPr>
          <p:cNvSpPr txBox="1"/>
          <p:nvPr/>
        </p:nvSpPr>
        <p:spPr>
          <a:xfrm>
            <a:off x="10368558" y="1915762"/>
            <a:ext cx="1181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elior"/>
              </a:rPr>
              <a:t>Reference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D0514-FA2B-43C2-8541-DC422607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" y="1959171"/>
            <a:ext cx="1510442" cy="1510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A727BD-A928-4584-856C-FD53AF5A1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6" y="3469613"/>
            <a:ext cx="1510442" cy="15104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120A41-ECB7-45F4-8C24-2896EE8A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6" y="3469613"/>
            <a:ext cx="1498688" cy="1510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63EB73-B44A-473D-9115-3AFA1EC46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508" y="1666084"/>
            <a:ext cx="7562578" cy="332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7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1.3. Figure 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7019739" y="-1396539"/>
            <a:ext cx="1159985" cy="999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4086F-9810-457C-B371-600ACC94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6" y="858828"/>
            <a:ext cx="7712589" cy="3366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74881F-5621-4B51-B508-12EE70D2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24" y="4323206"/>
            <a:ext cx="5568431" cy="23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22A05-A2CA-424A-B1F7-75BD3785184F}"/>
              </a:ext>
            </a:extLst>
          </p:cNvPr>
          <p:cNvSpPr txBox="1"/>
          <p:nvPr/>
        </p:nvSpPr>
        <p:spPr>
          <a:xfrm>
            <a:off x="80212" y="84544"/>
            <a:ext cx="90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1.3. Figure 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BA0B95-A0B3-43F4-BF6A-81593F1D4CE1}"/>
              </a:ext>
            </a:extLst>
          </p:cNvPr>
          <p:cNvSpPr/>
          <p:nvPr/>
        </p:nvSpPr>
        <p:spPr>
          <a:xfrm>
            <a:off x="7019739" y="-1396539"/>
            <a:ext cx="1159985" cy="999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E2A449-CF0A-4533-BB50-10EE02F7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" y="584200"/>
            <a:ext cx="7001438" cy="3731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16CCF6-0DDF-4CD0-8849-B7DD0FB5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3282962"/>
            <a:ext cx="6375400" cy="33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11584</TotalTime>
  <Words>1084</Words>
  <Application>Microsoft Office PowerPoint</Application>
  <PresentationFormat>와이드스크린</PresentationFormat>
  <Paragraphs>299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Melior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Intern</dc:creator>
  <cp:lastModifiedBy>Intern</cp:lastModifiedBy>
  <cp:revision>568</cp:revision>
  <cp:lastPrinted>2019-01-22T05:47:51Z</cp:lastPrinted>
  <dcterms:created xsi:type="dcterms:W3CDTF">2019-01-10T06:28:26Z</dcterms:created>
  <dcterms:modified xsi:type="dcterms:W3CDTF">2019-04-03T05:47:00Z</dcterms:modified>
</cp:coreProperties>
</file>